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095861-2DBA-4A36-807C-89105B9DDE96}">
  <a:tblStyle styleId="{7C095861-2DBA-4A36-807C-89105B9DDE96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C9A077C0-5689-498A-9DAD-4284E4FA09C5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  <a:tblStyle styleId="{D509FE3F-78C6-4E86-9AC9-4616690E35CA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59" orient="horz"/>
        <p:guide pos="287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slide" Target="slides/slide81.xml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94" Type="http://schemas.openxmlformats.org/officeDocument/2006/relationships/slide" Target="slides/slide8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c5c054b48_0_2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10c5c054b48_0_29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c5c054b48_0_2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g10c5c054b48_0_29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c5c054b48_0_2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10c5c054b48_0_29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c5c054b48_0_2947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71" name="Google Shape;271;g10c5c054b48_0_2947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c5c054b48_0_2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10c5c054b48_0_22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c5c054b48_0_2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10c5c054b48_0_22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c5c054b48_0_2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10c5c054b48_0_2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c5c054b48_0_2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10c5c054b48_0_2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c5c054b48_0_2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g10c5c054b48_0_2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c5c054b48_0_2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10c5c054b48_0_2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c5c054b48_0_2336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g10c5c054b48_0_2336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c5c054b48_0_2351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g10c5c054b48_0_2351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c5c054b48_0_2365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g10c5c054b48_0_2365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c5c054b48_0_2380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g10c5c054b48_0_2380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c5c054b48_0_2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10c5c054b48_0_23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0c5c054b48_0_2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7" name="Google Shape;507;g10c5c054b48_0_24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c5c054b48_0_2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g10c5c054b48_0_24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c5c054b48_0_2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g10c5c054b48_0_24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0c5c054b48_0_2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6" name="Google Shape;566;g10c5c054b48_0_24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0c5c054b48_0_2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g10c5c054b48_0_24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c5c054b48_0_1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10c5c054b48_0_16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c5c054b48_0_2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g10c5c054b48_0_2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c5c054b48_0_2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2" name="Google Shape;622;g10c5c054b48_0_25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0c5c054b48_0_3207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45" name="Google Shape;645;g10c5c054b48_0_3207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0c5c054b48_0_3237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76" name="Google Shape;676;g10c5c054b48_0_3237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0c5c054b48_0_3251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91" name="Google Shape;691;g10c5c054b48_0_3251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c5c054b48_0_3269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10" name="Google Shape;710;g10c5c054b48_0_3269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0c5c054b48_0_3284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26" name="Google Shape;726;g10c5c054b48_0_3284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c5c054b48_0_2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1" name="Google Shape;741;g10c5c054b48_0_25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c5c054b48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8" name="Google Shape;758;g10c5c054b48_0_13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c5c054b48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0" name="Google Shape;780;g10c5c054b48_0_14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c5c054b48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10c5c054b48_0_17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c5c054b48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6" name="Google Shape;796;g10c5c054b48_0_1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0c5c054b48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6" name="Google Shape;816;g10c5c054b48_0_14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0c5c054b48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2" name="Google Shape;832;g10c5c054b48_0_14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0c5c054b48_0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5" name="Google Shape;845;g10c5c054b48_0_1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0c5c054b48_0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g10c5c054b48_0_14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0c5c054b48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6" name="Google Shape;876;g10c5c054b48_0_14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0c5c054b48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2" name="Google Shape;892;g10c5c054b48_0_15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0c5c054b48_0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5" name="Google Shape;905;g10c5c054b48_0_15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0c5c054b48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8" name="Google Shape;918;g10c5c054b48_0_15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c5c054b48_0_1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4" name="Google Shape;934;g10c5c054b48_0_15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c5c054b48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0c5c054b48_0_17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0c5c054b48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8" name="Google Shape;958;g10c5c054b48_0_15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0c5c054b48_0_1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6" name="Google Shape;976;g10c5c054b48_0_15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0c5c054b48_0_3454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89" name="Google Shape;989;g10c5c054b48_0_3454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0c5c054b48_0_3484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20" name="Google Shape;1020;g10c5c054b48_0_3484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0c5c054b48_0_3498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35" name="Google Shape;1035;g10c5c054b48_0_3498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0c5c054b48_0_3516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54" name="Google Shape;1054;g10c5c054b48_0_3516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0c5c054b48_0_3531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070" name="Google Shape;1070;g10c5c054b48_0_3531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c5c054b48_0_1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5" name="Google Shape;1085;g10c5c054b48_0_15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0c5c054b48_4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g10c5c054b48_4_3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10c5c054b48_4_397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4" name="Google Shape;1124;g10c5c054b48_4_397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c5c054b48_0_2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10c5c054b48_0_28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0c5c054b48_4_415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3" name="Google Shape;1143;g10c5c054b48_4_415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0c5c054b48_4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7" name="Google Shape;1167;g10c5c054b48_4_4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10c5c054b48_4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9" name="Google Shape;1189;g10c5c054b48_4_4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0c5c054b48_4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9" name="Google Shape;1209;g10c5c054b48_4_4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0c5c054b48_4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5" name="Google Shape;1225;g10c5c054b48_4_4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10c5c054b48_4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9" name="Google Shape;1239;g10c5c054b48_4_5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0c5c054b48_4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4" name="Google Shape;1254;g10c5c054b48_4_5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10c5c054b48_4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0" name="Google Shape;1270;g10c5c054b48_4_5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10c5c054b48_4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6" name="Google Shape;1286;g10c5c054b48_4_5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0c5c054b48_4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9" name="Google Shape;1299;g10c5c054b48_4_5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c5c054b48_0_2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10c5c054b48_0_28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10c5c054b48_4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2" name="Google Shape;1312;g10c5c054b48_4_5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0c5c054b48_4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8" name="Google Shape;1328;g10c5c054b48_4_5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0c5c054b48_4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2" name="Google Shape;1352;g10c5c054b48_4_6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0c5c054b48_4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0" name="Google Shape;1370;g10c5c054b48_4_6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10c5c054b48_4_952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383" name="Google Shape;1383;g10c5c054b48_4_952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0c5c054b48_4_982:notes"/>
          <p:cNvSpPr txBox="1"/>
          <p:nvPr>
            <p:ph idx="1" type="body"/>
          </p:nvPr>
        </p:nvSpPr>
        <p:spPr>
          <a:xfrm>
            <a:off x="685800" y="4343400"/>
            <a:ext cx="5487600" cy="4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14" name="Google Shape;1414;g10c5c054b48_4_982:notes"/>
          <p:cNvSpPr/>
          <p:nvPr>
            <p:ph idx="2" type="sldImg"/>
          </p:nvPr>
        </p:nvSpPr>
        <p:spPr>
          <a:xfrm>
            <a:off x="1143000" y="685800"/>
            <a:ext cx="4573200" cy="343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10c5c054b48_4_1012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45" name="Google Shape;1445;g10c5c054b48_4_1012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10c5c054b48_4_1026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60" name="Google Shape;1460;g10c5c054b48_4_1026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10c5c054b48_4_1044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79" name="Google Shape;1479;g10c5c054b48_4_1044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0c5c054b48_4_1059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1495" name="Google Shape;1495;g10c5c054b48_4_1059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c5c054b48_0_2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10c5c054b48_0_28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10c5c054b48_4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0" name="Google Shape;1510;g10c5c054b48_4_6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10c5c054b48_4_656:notes"/>
          <p:cNvSpPr txBox="1"/>
          <p:nvPr>
            <p:ph idx="1" type="body"/>
          </p:nvPr>
        </p:nvSpPr>
        <p:spPr>
          <a:xfrm>
            <a:off x="685800" y="4343400"/>
            <a:ext cx="5487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6" name="Google Shape;1526;g10c5c054b48_4_656:notes"/>
          <p:cNvSpPr/>
          <p:nvPr>
            <p:ph idx="2" type="sldImg"/>
          </p:nvPr>
        </p:nvSpPr>
        <p:spPr>
          <a:xfrm>
            <a:off x="1143000" y="685800"/>
            <a:ext cx="4572600" cy="34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0c5c054b48_0_3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6" name="Google Shape;1546;g10c5c054b48_0_35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0c5c054b48_0_3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8" name="Google Shape;1558;g10c5c054b48_0_33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0c5c054b48_0_3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6" name="Google Shape;1576;g10c5c054b48_0_3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10c5c054b48_0_3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7" name="Google Shape;1587;g10c5c054b48_0_34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0c5c054b48_0_3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8" name="Google Shape;1598;g10c5c054b48_0_34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10c5c054b48_0_3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8" name="Google Shape;1608;g10c5c054b48_0_34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c5c054b48_0_2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10c5c054b48_0_28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685800" y="2130425"/>
            <a:ext cx="77730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371600" y="3886200"/>
            <a:ext cx="6401400" cy="17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0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800"/>
              <a:buChar char="0"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800"/>
              <a:buChar char="-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457200" y="6356350"/>
            <a:ext cx="2134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3124200" y="6356350"/>
            <a:ext cx="2896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553200" y="6356350"/>
            <a:ext cx="2134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None/>
              <a:defRPr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457200" y="274955"/>
            <a:ext cx="8230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57200" y="1600200"/>
            <a:ext cx="8230200" cy="4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0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  <a:defRPr b="0" i="0" sz="2400" u="none" cap="none" strike="noStrike"/>
            </a:lvl2pPr>
            <a:lvl3pPr indent="-355600" lvl="2" marL="1371600" marR="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0"/>
              <a:defRPr b="0" i="0" sz="2000" u="none" cap="none" strike="noStrike"/>
            </a:lvl3pPr>
            <a:lvl4pPr indent="-342900" lvl="3" marL="182880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  <a:defRPr b="0" i="0" sz="1800" u="none" cap="none" strike="noStrike"/>
            </a:lvl4pPr>
            <a:lvl5pPr indent="-342900" lvl="4" marL="228600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  <a:defRPr b="0" i="0" sz="1800" u="none" cap="none" strike="noStrike"/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457200" y="6356350"/>
            <a:ext cx="2134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124200" y="6356350"/>
            <a:ext cx="2896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53200" y="6356350"/>
            <a:ext cx="2134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7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Relationship Id="rId4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2.png"/><Relationship Id="rId4" Type="http://schemas.openxmlformats.org/officeDocument/2006/relationships/image" Target="../media/image90.png"/><Relationship Id="rId5" Type="http://schemas.openxmlformats.org/officeDocument/2006/relationships/image" Target="../media/image8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1.jpg"/><Relationship Id="rId4" Type="http://schemas.openxmlformats.org/officeDocument/2006/relationships/image" Target="../media/image99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0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png"/><Relationship Id="rId4" Type="http://schemas.openxmlformats.org/officeDocument/2006/relationships/image" Target="../media/image98.png"/><Relationship Id="rId5" Type="http://schemas.openxmlformats.org/officeDocument/2006/relationships/image" Target="../media/image91.png"/><Relationship Id="rId6" Type="http://schemas.openxmlformats.org/officeDocument/2006/relationships/image" Target="../media/image10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2.png"/><Relationship Id="rId4" Type="http://schemas.openxmlformats.org/officeDocument/2006/relationships/image" Target="../media/image10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0.png"/><Relationship Id="rId4" Type="http://schemas.openxmlformats.org/officeDocument/2006/relationships/image" Target="../media/image121.png"/><Relationship Id="rId5" Type="http://schemas.openxmlformats.org/officeDocument/2006/relationships/image" Target="../media/image11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0.png"/><Relationship Id="rId4" Type="http://schemas.openxmlformats.org/officeDocument/2006/relationships/image" Target="../media/image123.png"/><Relationship Id="rId5" Type="http://schemas.openxmlformats.org/officeDocument/2006/relationships/image" Target="../media/image112.png"/><Relationship Id="rId6" Type="http://schemas.openxmlformats.org/officeDocument/2006/relationships/image" Target="../media/image11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8.png"/><Relationship Id="rId4" Type="http://schemas.openxmlformats.org/officeDocument/2006/relationships/image" Target="../media/image122.png"/><Relationship Id="rId5" Type="http://schemas.openxmlformats.org/officeDocument/2006/relationships/image" Target="../media/image119.png"/><Relationship Id="rId6" Type="http://schemas.openxmlformats.org/officeDocument/2006/relationships/image" Target="../media/image13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4.png"/><Relationship Id="rId4" Type="http://schemas.openxmlformats.org/officeDocument/2006/relationships/image" Target="../media/image127.png"/><Relationship Id="rId5" Type="http://schemas.openxmlformats.org/officeDocument/2006/relationships/image" Target="../media/image126.png"/><Relationship Id="rId6" Type="http://schemas.openxmlformats.org/officeDocument/2006/relationships/image" Target="../media/image13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5.png"/><Relationship Id="rId4" Type="http://schemas.openxmlformats.org/officeDocument/2006/relationships/image" Target="../media/image129.png"/><Relationship Id="rId5" Type="http://schemas.openxmlformats.org/officeDocument/2006/relationships/image" Target="../media/image135.png"/><Relationship Id="rId6" Type="http://schemas.openxmlformats.org/officeDocument/2006/relationships/image" Target="../media/image137.png"/><Relationship Id="rId7" Type="http://schemas.openxmlformats.org/officeDocument/2006/relationships/image" Target="../media/image131.png"/><Relationship Id="rId8" Type="http://schemas.openxmlformats.org/officeDocument/2006/relationships/image" Target="../media/image14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2.png"/><Relationship Id="rId4" Type="http://schemas.openxmlformats.org/officeDocument/2006/relationships/image" Target="../media/image134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6.png"/><Relationship Id="rId4" Type="http://schemas.openxmlformats.org/officeDocument/2006/relationships/image" Target="../media/image140.png"/><Relationship Id="rId5" Type="http://schemas.openxmlformats.org/officeDocument/2006/relationships/image" Target="../media/image139.png"/><Relationship Id="rId6" Type="http://schemas.openxmlformats.org/officeDocument/2006/relationships/image" Target="../media/image1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6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2.png"/><Relationship Id="rId4" Type="http://schemas.openxmlformats.org/officeDocument/2006/relationships/image" Target="../media/image15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.png"/><Relationship Id="rId4" Type="http://schemas.openxmlformats.org/officeDocument/2006/relationships/image" Target="../media/image147.png"/><Relationship Id="rId5" Type="http://schemas.openxmlformats.org/officeDocument/2006/relationships/image" Target="../media/image1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876800"/>
            <a:ext cx="91440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641350" y="609600"/>
            <a:ext cx="2857500" cy="434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92710" y="2420620"/>
            <a:ext cx="7421880" cy="8591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ulim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            - probada</a:t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95605" y="836930"/>
            <a:ext cx="6270625" cy="116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Batang"/>
              <a:buNone/>
            </a:pPr>
            <a:r>
              <a:rPr b="0" i="0" lang="ko-KR" sz="2600" u="none" cap="none" strike="noStrike">
                <a:solidFill>
                  <a:srgbClr val="000000"/>
                </a:solidFill>
                <a:latin typeface="Batang"/>
                <a:ea typeface="Batang"/>
                <a:cs typeface="Batang"/>
                <a:sym typeface="Batang"/>
              </a:rPr>
              <a:t>화면정의서</a:t>
            </a:r>
            <a:endParaRPr b="0" i="0" sz="6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6464300" y="4293235"/>
            <a:ext cx="2566035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3136900" y="9674225"/>
            <a:ext cx="3327400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b="0" i="0" lang="ko-KR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ⓒ 2012ATIT Co., Ltd. All rights reserved </a:t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cxnSp>
        <p:nvCxnSpPr>
          <p:cNvPr id="106" name="Google Shape;106;p15"/>
          <p:cNvCxnSpPr/>
          <p:nvPr/>
        </p:nvCxnSpPr>
        <p:spPr>
          <a:xfrm>
            <a:off x="69850" y="609600"/>
            <a:ext cx="7310755" cy="0"/>
          </a:xfrm>
          <a:prstGeom prst="straightConnector1">
            <a:avLst/>
          </a:prstGeom>
          <a:noFill/>
          <a:ln cap="rnd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7" name="Google Shape;107;p15"/>
          <p:cNvCxnSpPr/>
          <p:nvPr/>
        </p:nvCxnSpPr>
        <p:spPr>
          <a:xfrm>
            <a:off x="-2540" y="2251710"/>
            <a:ext cx="7310755" cy="0"/>
          </a:xfrm>
          <a:prstGeom prst="straightConnector1">
            <a:avLst/>
          </a:prstGeom>
          <a:noFill/>
          <a:ln cap="rnd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08" name="Google Shape;108;p15"/>
          <p:cNvCxnSpPr/>
          <p:nvPr/>
        </p:nvCxnSpPr>
        <p:spPr>
          <a:xfrm>
            <a:off x="57150" y="3510915"/>
            <a:ext cx="7308850" cy="0"/>
          </a:xfrm>
          <a:prstGeom prst="straightConnector1">
            <a:avLst/>
          </a:prstGeom>
          <a:noFill/>
          <a:ln cap="rnd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109" name="Google Shape;109;p15"/>
          <p:cNvSpPr/>
          <p:nvPr/>
        </p:nvSpPr>
        <p:spPr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152400" y="609600"/>
            <a:ext cx="9144000" cy="552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Gulim"/>
              <a:buNone/>
            </a:pPr>
            <a:br>
              <a:rPr b="0" i="0" lang="ko-KR" sz="600" u="none" cap="none" strike="noStrike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</a:b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ulim"/>
              <a:ea typeface="Gulim"/>
              <a:cs typeface="Gulim"/>
              <a:sym typeface="Gulim"/>
            </a:endParaRPr>
          </a:p>
        </p:txBody>
      </p:sp>
      <p:graphicFrame>
        <p:nvGraphicFramePr>
          <p:cNvPr id="113" name="Google Shape;113;p15"/>
          <p:cNvGraphicFramePr/>
          <p:nvPr/>
        </p:nvGraphicFramePr>
        <p:xfrm>
          <a:off x="372704" y="5085184"/>
          <a:ext cx="3000000" cy="3000000"/>
        </p:xfrm>
        <a:graphic>
          <a:graphicData uri="http://schemas.openxmlformats.org/drawingml/2006/table">
            <a:tbl>
              <a:tblPr bandCol="1" bandRow="1" firstCol="1" firstRow="1" lastCol="1" lastRow="1">
                <a:noFill/>
                <a:tableStyleId>{7C095861-2DBA-4A36-807C-89105B9DDE96}</a:tableStyleId>
              </a:tblPr>
              <a:tblGrid>
                <a:gridCol w="1363900"/>
                <a:gridCol w="2835400"/>
              </a:tblGrid>
              <a:tr h="45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문서관리번호</a:t>
                      </a:r>
                      <a:endParaRPr sz="1400" u="none" cap="none" strike="noStrike"/>
                    </a:p>
                  </a:txBody>
                  <a:tcPr marT="0" marB="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   성   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</a:t>
                      </a:r>
                      <a:r>
                        <a:rPr lang="ko-KR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.01.</a:t>
                      </a:r>
                      <a:r>
                        <a:rPr lang="ko-KR" sz="9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5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      안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ko-KR" sz="9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일반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1228467.png" id="234" name="Google Shape;2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520" y="1213485"/>
            <a:ext cx="6068060" cy="53041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PC-14/AppData/Roaming/PolarisOffice/ETemp/10852_19373776/image7.png" id="235" name="Google Shape;2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1445" y="1489710"/>
            <a:ext cx="4761230" cy="51149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6" name="Google Shape;236;p2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프로필 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프로필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사이트의 프로필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37" name="Google Shape;237;p24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15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하트를 클릭 해 좋아요 수 증가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 보내기 클릭 시 메일 등록 폼으로 이동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이름 클릭 시 상세 페이지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퀵메뉴 프로필 수정 클릭 시 해당 페이지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이미지, 닉네임, 소개글, 공개여부,관심사, 비밀번호를 수정할 수 있고, 부가기능으로 알림설정과 회원탈퇴가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38" name="Google Shape;238;p24"/>
          <p:cNvSpPr/>
          <p:nvPr/>
        </p:nvSpPr>
        <p:spPr>
          <a:xfrm>
            <a:off x="1042670" y="255143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/>
          <p:nvPr/>
        </p:nvSpPr>
        <p:spPr>
          <a:xfrm>
            <a:off x="1017905" y="319405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2320925" y="17145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1236334.png" id="245" name="Google Shape;2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65" y="1276350"/>
            <a:ext cx="6068060" cy="53041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PC-14/AppData/Roaming/PolarisOffice/ETemp/10852_19373776/image8.png" id="246" name="Google Shape;2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9045" y="1285240"/>
            <a:ext cx="5006974" cy="52590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p2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통합검색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통합 검색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60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통합 검색페이지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48" name="Google Shape;248;p25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15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찾고자하는 프로젝트 혹은 닉네임을 입력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연관 검색어 출력, 클릭 시 해당 검색어로 검색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검색어 입력 후 돋보기 모양을 클릭 해 검색페이지로 이동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상단 헤더에 있는 통합 검색을 이용하여 찾고자하는 프로젝트와 닉네임을 별도로 검색할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49" name="Google Shape;249;p25"/>
          <p:cNvSpPr/>
          <p:nvPr/>
        </p:nvSpPr>
        <p:spPr>
          <a:xfrm>
            <a:off x="3010535" y="12852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4818380" y="127825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3021330" y="204851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1377315" y="1820545"/>
            <a:ext cx="14274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1256500.png" id="258" name="Google Shape;2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" y="1671320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" name="Google Shape;259;p2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통합검색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통합 검색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통합 검색페이지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60" name="Google Shape;260;p26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15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이름, 닉네임 클릭 시 해당 상세로 이동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프로젝트와 동일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카드형식으로 3개 출력, 카드안의 화살표를 클릭 해 인기순으로 전환, 상세보기를 클릭 해 해당 상세로 이동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인기 프로젝트와 동일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통합 검색 시 나오는 결과 창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61" name="Google Shape;261;p26"/>
          <p:cNvSpPr/>
          <p:nvPr/>
        </p:nvSpPr>
        <p:spPr>
          <a:xfrm>
            <a:off x="3498215" y="254571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721360" y="1038225"/>
            <a:ext cx="657900" cy="219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image9.png" id="264" name="Google Shape;2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015" y="1673225"/>
            <a:ext cx="5221604" cy="449960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/>
          <p:nvPr/>
        </p:nvSpPr>
        <p:spPr>
          <a:xfrm>
            <a:off x="1010285" y="28092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3561080" y="27432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>
            <a:off x="1118870" y="473773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3619500" y="474408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2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메인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메인 페이지 퀵슬롯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673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메인 페이지 퀵슬롯(프로필,알림설정)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74" name="Google Shape;274;p27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395600"/>
                <a:gridCol w="2219325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메인페이지 퀵 슬롯에서 프로필을 누르면 프로필 상세 페이지로 이동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프로필 상세 페이지로 이동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메인페이지 퀵 슬롯에서 알림설정 클릭하면 알림 설정이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21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모든 알림과 프로젝트 알림을 제어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829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메인 화면 퀵슬롯 프로필과 알림설정 기능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75" name="Google Shape;275;p27"/>
          <p:cNvSpPr/>
          <p:nvPr/>
        </p:nvSpPr>
        <p:spPr>
          <a:xfrm>
            <a:off x="3498215" y="254571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1010285" y="28092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1118870" y="473773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555352759169.png" id="280" name="Google Shape;2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670" y="1114425"/>
            <a:ext cx="6400164" cy="4917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7"/>
          <p:cNvCxnSpPr/>
          <p:nvPr/>
        </p:nvCxnSpPr>
        <p:spPr>
          <a:xfrm rot="10800000">
            <a:off x="5132570" y="1680325"/>
            <a:ext cx="63000" cy="66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:/Users/PC-14/AppData/Roaming/PolarisOffice/ETemp/10852_19373776/image5.png" id="282" name="Google Shape;2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0690" y="2362835"/>
            <a:ext cx="2126615" cy="21329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p27"/>
          <p:cNvSpPr/>
          <p:nvPr/>
        </p:nvSpPr>
        <p:spPr>
          <a:xfrm>
            <a:off x="3830955" y="237426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4965065" y="137096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4965065" y="98425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1809115" y="1150620"/>
            <a:ext cx="329700" cy="29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27"/>
          <p:cNvCxnSpPr/>
          <p:nvPr/>
        </p:nvCxnSpPr>
        <p:spPr>
          <a:xfrm flipH="1" rot="10800000">
            <a:off x="3810635" y="1177285"/>
            <a:ext cx="1097400" cy="3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:/Users/PC-14/AppData/Roaming/PolarisOffice/ETemp/10852_19373776/image7.png" id="288" name="Google Shape;28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9745" y="1501140"/>
            <a:ext cx="2014856" cy="208343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8"/>
          <p:cNvGrpSpPr/>
          <p:nvPr/>
        </p:nvGrpSpPr>
        <p:grpSpPr>
          <a:xfrm>
            <a:off x="0" y="868045"/>
            <a:ext cx="6372226" cy="5989955"/>
            <a:chOff x="0" y="868045"/>
            <a:chExt cx="6372226" cy="5989955"/>
          </a:xfrm>
        </p:grpSpPr>
        <p:grpSp>
          <p:nvGrpSpPr>
            <p:cNvPr id="294" name="Google Shape;294;p28"/>
            <p:cNvGrpSpPr/>
            <p:nvPr/>
          </p:nvGrpSpPr>
          <p:grpSpPr>
            <a:xfrm>
              <a:off x="0" y="868045"/>
              <a:ext cx="6372226" cy="5989955"/>
              <a:chOff x="0" y="868045"/>
              <a:chExt cx="6372226" cy="5989955"/>
            </a:xfrm>
          </p:grpSpPr>
          <p:pic>
            <p:nvPicPr>
              <p:cNvPr id="295" name="Google Shape;295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540" y="868045"/>
                <a:ext cx="6369686" cy="43103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Google Shape;296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4944110"/>
                <a:ext cx="6372224" cy="19138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97" name="Google Shape;297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86205" y="1999615"/>
              <a:ext cx="2226945" cy="130873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98" name="Google Shape;298;p2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대시보드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대시보드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99" name="Google Shape;299;p28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메뉴 사이드바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내 작업 클릭 시, 내 작업 대시보드로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내 작업 탭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내 작업의 각 컨텐츠로 이동하는 탭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대시보드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내 작업과 관련된 상세 내용을 요약해서 카드 형식으로 표시한다.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더보기 버튼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더보기 버튼 클릭 시, 해당 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 이동 버튼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버튼 클릭 시, 해당 히스토리가 기록된 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6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리퀘스트 처리결과 확인 버튼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버튼 클릭 시, 해당 리퀘스트 처리결과를 출력한다.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내 작업 메뉴 클릭 시, 출력되는 대시보드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최근 작업 현황 조회 및 해당 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00" name="Google Shape;300;p28"/>
          <p:cNvSpPr/>
          <p:nvPr/>
        </p:nvSpPr>
        <p:spPr>
          <a:xfrm>
            <a:off x="662940" y="11957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1979295" y="107124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662940" y="19443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067300" y="355409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0" y="1588770"/>
            <a:ext cx="533400" cy="181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28"/>
          <p:cNvCxnSpPr>
            <a:stCxn id="300" idx="1"/>
            <a:endCxn id="304" idx="0"/>
          </p:cNvCxnSpPr>
          <p:nvPr/>
        </p:nvCxnSpPr>
        <p:spPr>
          <a:xfrm flipH="1">
            <a:off x="266640" y="1364605"/>
            <a:ext cx="396300" cy="224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6" name="Google Shape;306;p28"/>
          <p:cNvSpPr/>
          <p:nvPr/>
        </p:nvSpPr>
        <p:spPr>
          <a:xfrm>
            <a:off x="1470025" y="1497330"/>
            <a:ext cx="2908200" cy="181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28"/>
          <p:cNvCxnSpPr>
            <a:stCxn id="301" idx="3"/>
            <a:endCxn id="306" idx="0"/>
          </p:cNvCxnSpPr>
          <p:nvPr/>
        </p:nvCxnSpPr>
        <p:spPr>
          <a:xfrm>
            <a:off x="2308095" y="1240145"/>
            <a:ext cx="615900" cy="257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8" name="Google Shape;308;p28"/>
          <p:cNvSpPr/>
          <p:nvPr/>
        </p:nvSpPr>
        <p:spPr>
          <a:xfrm>
            <a:off x="1315085" y="1939290"/>
            <a:ext cx="4804500" cy="4460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Google Shape;309;p28"/>
          <p:cNvCxnSpPr>
            <a:endCxn id="308" idx="1"/>
          </p:cNvCxnSpPr>
          <p:nvPr/>
        </p:nvCxnSpPr>
        <p:spPr>
          <a:xfrm flipH="1" rot="-5400000">
            <a:off x="127985" y="2982240"/>
            <a:ext cx="1887300" cy="486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0" name="Google Shape;310;p28"/>
          <p:cNvSpPr/>
          <p:nvPr/>
        </p:nvSpPr>
        <p:spPr>
          <a:xfrm>
            <a:off x="3180080" y="3632200"/>
            <a:ext cx="433200" cy="181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p28"/>
          <p:cNvCxnSpPr>
            <a:stCxn id="312" idx="2"/>
            <a:endCxn id="310" idx="1"/>
          </p:cNvCxnSpPr>
          <p:nvPr/>
        </p:nvCxnSpPr>
        <p:spPr>
          <a:xfrm flipH="1" rot="-5400000">
            <a:off x="2914895" y="3457880"/>
            <a:ext cx="109800" cy="4203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3" name="Google Shape;313;p28"/>
          <p:cNvSpPr/>
          <p:nvPr/>
        </p:nvSpPr>
        <p:spPr>
          <a:xfrm>
            <a:off x="5557520" y="3872865"/>
            <a:ext cx="392400" cy="946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3135630" y="5347970"/>
            <a:ext cx="477600" cy="881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2595245" y="498856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28"/>
          <p:cNvCxnSpPr>
            <a:stCxn id="315" idx="2"/>
            <a:endCxn id="314" idx="1"/>
          </p:cNvCxnSpPr>
          <p:nvPr/>
        </p:nvCxnSpPr>
        <p:spPr>
          <a:xfrm flipH="1" rot="-5400000">
            <a:off x="2716445" y="5369560"/>
            <a:ext cx="462300" cy="375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7" name="Google Shape;317;p28"/>
          <p:cNvCxnSpPr>
            <a:stCxn id="303" idx="2"/>
            <a:endCxn id="313" idx="1"/>
          </p:cNvCxnSpPr>
          <p:nvPr/>
        </p:nvCxnSpPr>
        <p:spPr>
          <a:xfrm flipH="1" rot="-5400000">
            <a:off x="5167350" y="3956245"/>
            <a:ext cx="454500" cy="325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18" name="Google Shape;31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64000" y="5199380"/>
            <a:ext cx="1267460" cy="117856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9" name="Google Shape;319;p28"/>
          <p:cNvCxnSpPr>
            <a:stCxn id="314" idx="3"/>
            <a:endCxn id="318" idx="1"/>
          </p:cNvCxnSpPr>
          <p:nvPr/>
        </p:nvCxnSpPr>
        <p:spPr>
          <a:xfrm>
            <a:off x="3613230" y="5788670"/>
            <a:ext cx="450900" cy="6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0" name="Google Shape;320;p28"/>
          <p:cNvCxnSpPr>
            <a:stCxn id="304" idx="3"/>
            <a:endCxn id="306" idx="1"/>
          </p:cNvCxnSpPr>
          <p:nvPr/>
        </p:nvCxnSpPr>
        <p:spPr>
          <a:xfrm flipH="1" rot="10800000">
            <a:off x="533400" y="1588020"/>
            <a:ext cx="936600" cy="915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2" name="Google Shape;312;p28"/>
          <p:cNvSpPr/>
          <p:nvPr/>
        </p:nvSpPr>
        <p:spPr>
          <a:xfrm>
            <a:off x="2595245" y="327533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5/AppData/Roaming/PolarisOffice/ETemp/1648_12491944/fImage7735147141.png" id="325" name="Google Shape;3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6140"/>
            <a:ext cx="6356349" cy="48145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6" name="Google Shape;326;p2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이슈 리스트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이슈 리스트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27" name="Google Shape;327;p29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내 작업 이슈 탭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탭 클릭 시, 내 이슈 리스트 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내 이슈 리스트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내 프로젝트에 관련된 이슈 리스트를 출력한다.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분류탭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리스트를 프로젝트별, 상태별(진행전, 진행중, 진행완료), 개수별로 분류한다.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검색창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이슈명으로 검색하여 검색결과를 리스트로 출력한다.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등록탭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이슈를 등록하기 위한 등록창으로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6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클릭 시, 해당 프로젝트로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7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상세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제목 클릭 시, 해당 이슈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ㅋ화면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이슈탭 클릭 시, 출력되는 이슈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리스트 조회, 해당 프로젝트 이동, 이슈 상세페이지로 이동, 이슈를 등록, 분류, 검색한다.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28" name="Google Shape;328;p29"/>
          <p:cNvSpPr/>
          <p:nvPr/>
        </p:nvSpPr>
        <p:spPr>
          <a:xfrm>
            <a:off x="1132205" y="127952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9"/>
          <p:cNvSpPr/>
          <p:nvPr/>
        </p:nvSpPr>
        <p:spPr>
          <a:xfrm>
            <a:off x="698500" y="291147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29"/>
          <p:cNvCxnSpPr/>
          <p:nvPr/>
        </p:nvCxnSpPr>
        <p:spPr>
          <a:xfrm>
            <a:off x="863283" y="3248978"/>
            <a:ext cx="503700" cy="327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1" name="Google Shape;331;p29"/>
          <p:cNvSpPr/>
          <p:nvPr/>
        </p:nvSpPr>
        <p:spPr>
          <a:xfrm>
            <a:off x="1367790" y="2144395"/>
            <a:ext cx="4806300" cy="202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29"/>
          <p:cNvCxnSpPr>
            <a:stCxn id="333" idx="1"/>
            <a:endCxn id="328" idx="3"/>
          </p:cNvCxnSpPr>
          <p:nvPr/>
        </p:nvCxnSpPr>
        <p:spPr>
          <a:xfrm rot="10800000">
            <a:off x="1462050" y="1448675"/>
            <a:ext cx="423900" cy="173400"/>
          </a:xfrm>
          <a:prstGeom prst="bentConnector3">
            <a:avLst>
              <a:gd fmla="val 5022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34" name="Google Shape;334;p29"/>
          <p:cNvCxnSpPr/>
          <p:nvPr/>
        </p:nvCxnSpPr>
        <p:spPr>
          <a:xfrm rot="5400000">
            <a:off x="265990" y="2045285"/>
            <a:ext cx="1463700" cy="270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3" name="Google Shape;333;p29"/>
          <p:cNvSpPr/>
          <p:nvPr/>
        </p:nvSpPr>
        <p:spPr>
          <a:xfrm>
            <a:off x="1885950" y="1444625"/>
            <a:ext cx="431700" cy="354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1350010" y="1797685"/>
            <a:ext cx="328800" cy="27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3945890" y="1799590"/>
            <a:ext cx="869400" cy="207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9"/>
          <p:cNvSpPr/>
          <p:nvPr/>
        </p:nvSpPr>
        <p:spPr>
          <a:xfrm>
            <a:off x="1365885" y="2147570"/>
            <a:ext cx="4805100" cy="2855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3191510" y="11322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5064125" y="111125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372745" y="19939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1" name="Google Shape;341;p29"/>
          <p:cNvCxnSpPr>
            <a:stCxn id="340" idx="3"/>
            <a:endCxn id="335" idx="1"/>
          </p:cNvCxnSpPr>
          <p:nvPr/>
        </p:nvCxnSpPr>
        <p:spPr>
          <a:xfrm flipH="1" rot="10800000">
            <a:off x="702445" y="1937500"/>
            <a:ext cx="647700" cy="225600"/>
          </a:xfrm>
          <a:prstGeom prst="bentConnector3">
            <a:avLst>
              <a:gd fmla="val 4994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2" name="Google Shape;342;p29"/>
          <p:cNvCxnSpPr>
            <a:stCxn id="338" idx="2"/>
            <a:endCxn id="331" idx="0"/>
          </p:cNvCxnSpPr>
          <p:nvPr/>
        </p:nvCxnSpPr>
        <p:spPr>
          <a:xfrm flipH="1" rot="-5400000">
            <a:off x="3226760" y="1600205"/>
            <a:ext cx="673800" cy="414600"/>
          </a:xfrm>
          <a:prstGeom prst="bentConnector3">
            <a:avLst>
              <a:gd fmla="val 4995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3" name="Google Shape;343;p29"/>
          <p:cNvCxnSpPr>
            <a:stCxn id="339" idx="3"/>
            <a:endCxn id="336" idx="3"/>
          </p:cNvCxnSpPr>
          <p:nvPr/>
        </p:nvCxnSpPr>
        <p:spPr>
          <a:xfrm flipH="1">
            <a:off x="4815425" y="1280450"/>
            <a:ext cx="578400" cy="622800"/>
          </a:xfrm>
          <a:prstGeom prst="bentConnector3">
            <a:avLst>
              <a:gd fmla="val -4395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4" name="Google Shape;344;p29"/>
          <p:cNvSpPr/>
          <p:nvPr/>
        </p:nvSpPr>
        <p:spPr>
          <a:xfrm>
            <a:off x="1367790" y="2355215"/>
            <a:ext cx="459600" cy="2244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9"/>
          <p:cNvSpPr/>
          <p:nvPr/>
        </p:nvSpPr>
        <p:spPr>
          <a:xfrm>
            <a:off x="1913255" y="2345690"/>
            <a:ext cx="883800" cy="2253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9"/>
          <p:cNvSpPr/>
          <p:nvPr/>
        </p:nvSpPr>
        <p:spPr>
          <a:xfrm>
            <a:off x="1426845" y="51073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2191385" y="511619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29"/>
          <p:cNvCxnSpPr>
            <a:stCxn id="347" idx="0"/>
            <a:endCxn id="345" idx="2"/>
          </p:cNvCxnSpPr>
          <p:nvPr/>
        </p:nvCxnSpPr>
        <p:spPr>
          <a:xfrm rot="10800000">
            <a:off x="2355035" y="4599295"/>
            <a:ext cx="1200" cy="51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9" name="Google Shape;349;p29"/>
          <p:cNvCxnSpPr>
            <a:stCxn id="346" idx="0"/>
            <a:endCxn id="344" idx="2"/>
          </p:cNvCxnSpPr>
          <p:nvPr/>
        </p:nvCxnSpPr>
        <p:spPr>
          <a:xfrm flipH="1" rot="10800000">
            <a:off x="1591695" y="4599105"/>
            <a:ext cx="6000" cy="50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" y="868045"/>
            <a:ext cx="6372226" cy="46615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5" name="Google Shape;355;p3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이슈 등록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이슈 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56" name="Google Shape;356;p30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제목, 해당 프로젝트, 중요도, 작성자, 내용, 첨부파일을 입력한다.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등록 버튼을 누르면, 이슈 등록이 완료되고, 이슈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취소 버튼을 누르면, 이슈 등록이 취소되고, 이슈 리스트로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리스트의 등록 버튼 클릭 시, 출력되는 이슈 등록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이슈를 등록한다.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57" name="Google Shape;357;p30"/>
          <p:cNvSpPr/>
          <p:nvPr/>
        </p:nvSpPr>
        <p:spPr>
          <a:xfrm>
            <a:off x="1310005" y="148018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0"/>
          <p:cNvSpPr/>
          <p:nvPr/>
        </p:nvSpPr>
        <p:spPr>
          <a:xfrm>
            <a:off x="2187575" y="1480185"/>
            <a:ext cx="3982800" cy="3774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0"/>
          <p:cNvSpPr/>
          <p:nvPr/>
        </p:nvSpPr>
        <p:spPr>
          <a:xfrm>
            <a:off x="5511800" y="5254625"/>
            <a:ext cx="348000" cy="216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5017770" y="547116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" name="Google Shape;361;p30"/>
          <p:cNvCxnSpPr>
            <a:stCxn id="357" idx="3"/>
            <a:endCxn id="358" idx="1"/>
          </p:cNvCxnSpPr>
          <p:nvPr/>
        </p:nvCxnSpPr>
        <p:spPr>
          <a:xfrm>
            <a:off x="1638805" y="1649085"/>
            <a:ext cx="548700" cy="1718400"/>
          </a:xfrm>
          <a:prstGeom prst="bentConnector3">
            <a:avLst>
              <a:gd fmla="val 5005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p30"/>
          <p:cNvCxnSpPr>
            <a:stCxn id="360" idx="3"/>
            <a:endCxn id="359" idx="2"/>
          </p:cNvCxnSpPr>
          <p:nvPr/>
        </p:nvCxnSpPr>
        <p:spPr>
          <a:xfrm flipH="1" rot="10800000">
            <a:off x="5346570" y="5471160"/>
            <a:ext cx="339300" cy="168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3" name="Google Shape;363;p30"/>
          <p:cNvSpPr/>
          <p:nvPr/>
        </p:nvSpPr>
        <p:spPr>
          <a:xfrm>
            <a:off x="5895340" y="5259070"/>
            <a:ext cx="328800" cy="212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0"/>
          <p:cNvSpPr/>
          <p:nvPr/>
        </p:nvSpPr>
        <p:spPr>
          <a:xfrm>
            <a:off x="5017770" y="586676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30"/>
          <p:cNvCxnSpPr>
            <a:stCxn id="364" idx="3"/>
            <a:endCxn id="363" idx="2"/>
          </p:cNvCxnSpPr>
          <p:nvPr/>
        </p:nvCxnSpPr>
        <p:spPr>
          <a:xfrm flipH="1" rot="10800000">
            <a:off x="5346570" y="5471065"/>
            <a:ext cx="713100" cy="564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" y="868045"/>
            <a:ext cx="6372224" cy="59518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1" name="Google Shape;371;p3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이슈 상세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이슈 상세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72" name="Google Shape;372;p31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이슈에 대한 상세 내용 및 댓글을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파일을 클릭하면 해당 파일을 다운받을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댓글을 입력하고, 작성 버튼을 클릭하면, 댓글이 등록되고, 댓글 창이 갱신된다.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수정버튼을 누르면 댓글 수정이 가능하고, 삭제버튼을 누르면 댓글을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목록 버튼을 누르면, 이슈 리스트 페이지로 이동하고, 삭제 버튼을 누르면 삭제 확인창이 출력되고, 수정 버튼을 누르면 이슈 수정창으로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리스트의 이슈 클릭 시, 출력되는 이슈 상세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이슈를 조회, 수정, 삭제할 수 있고, 이슈 댓글을 등록 수정, 삭제할 수 있고, 첨부파일을 다운로드할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73" name="Google Shape;373;p31"/>
          <p:cNvSpPr/>
          <p:nvPr/>
        </p:nvSpPr>
        <p:spPr>
          <a:xfrm>
            <a:off x="624205" y="116903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1290955" y="1121410"/>
            <a:ext cx="4933200" cy="534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5347335" y="1121410"/>
            <a:ext cx="876300" cy="216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4817745" y="122999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p31"/>
          <p:cNvCxnSpPr>
            <a:stCxn id="373" idx="2"/>
            <a:endCxn id="374" idx="1"/>
          </p:cNvCxnSpPr>
          <p:nvPr/>
        </p:nvCxnSpPr>
        <p:spPr>
          <a:xfrm flipH="1" rot="-5400000">
            <a:off x="-105095" y="2400535"/>
            <a:ext cx="2289600" cy="502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8" name="Google Shape;378;p31"/>
          <p:cNvSpPr/>
          <p:nvPr/>
        </p:nvSpPr>
        <p:spPr>
          <a:xfrm>
            <a:off x="1433195" y="4088130"/>
            <a:ext cx="4662900" cy="222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1"/>
          <p:cNvSpPr/>
          <p:nvPr/>
        </p:nvSpPr>
        <p:spPr>
          <a:xfrm>
            <a:off x="4817745" y="345503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31"/>
          <p:cNvCxnSpPr>
            <a:stCxn id="381" idx="2"/>
            <a:endCxn id="382" idx="2"/>
          </p:cNvCxnSpPr>
          <p:nvPr/>
        </p:nvCxnSpPr>
        <p:spPr>
          <a:xfrm rot="-5400000">
            <a:off x="5461390" y="4381820"/>
            <a:ext cx="73500" cy="629400"/>
          </a:xfrm>
          <a:prstGeom prst="bentConnector3">
            <a:avLst>
              <a:gd fmla="val -30872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2" name="Google Shape;382;p31"/>
          <p:cNvSpPr/>
          <p:nvPr/>
        </p:nvSpPr>
        <p:spPr>
          <a:xfrm>
            <a:off x="5530215" y="4417060"/>
            <a:ext cx="565200" cy="24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3" name="Google Shape;383;p31"/>
          <p:cNvCxnSpPr>
            <a:stCxn id="376" idx="2"/>
            <a:endCxn id="375" idx="2"/>
          </p:cNvCxnSpPr>
          <p:nvPr/>
        </p:nvCxnSpPr>
        <p:spPr>
          <a:xfrm rot="-5400000">
            <a:off x="5268945" y="1051195"/>
            <a:ext cx="229800" cy="803400"/>
          </a:xfrm>
          <a:prstGeom prst="bentConnector3">
            <a:avLst>
              <a:gd fmla="val -9947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84" name="Google Shape;384;p31"/>
          <p:cNvCxnSpPr>
            <a:stCxn id="379" idx="1"/>
            <a:endCxn id="378" idx="0"/>
          </p:cNvCxnSpPr>
          <p:nvPr/>
        </p:nvCxnSpPr>
        <p:spPr>
          <a:xfrm flipH="1">
            <a:off x="3764745" y="3623935"/>
            <a:ext cx="1053000" cy="464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1" name="Google Shape;381;p31"/>
          <p:cNvSpPr/>
          <p:nvPr/>
        </p:nvSpPr>
        <p:spPr>
          <a:xfrm>
            <a:off x="5019040" y="43954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2417445" y="304228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1"/>
          <p:cNvSpPr/>
          <p:nvPr/>
        </p:nvSpPr>
        <p:spPr>
          <a:xfrm>
            <a:off x="1362710" y="3406140"/>
            <a:ext cx="771000" cy="386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31"/>
          <p:cNvCxnSpPr>
            <a:stCxn id="385" idx="1"/>
            <a:endCxn id="386" idx="0"/>
          </p:cNvCxnSpPr>
          <p:nvPr/>
        </p:nvCxnSpPr>
        <p:spPr>
          <a:xfrm flipH="1">
            <a:off x="1748145" y="3211185"/>
            <a:ext cx="669300" cy="195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88" name="Google Shape;38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4195" y="2046605"/>
            <a:ext cx="1658620" cy="4876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89" name="Google Shape;389;p31"/>
          <p:cNvCxnSpPr>
            <a:stCxn id="376" idx="1"/>
            <a:endCxn id="388" idx="1"/>
          </p:cNvCxnSpPr>
          <p:nvPr/>
        </p:nvCxnSpPr>
        <p:spPr>
          <a:xfrm flipH="1">
            <a:off x="4354245" y="1398895"/>
            <a:ext cx="463500" cy="891600"/>
          </a:xfrm>
          <a:prstGeom prst="bentConnector3">
            <a:avLst>
              <a:gd fmla="val 14933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" y="868045"/>
            <a:ext cx="6372224" cy="59518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5" name="Google Shape;395;p3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이슈 상세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이슈 상세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396" name="Google Shape;396;p32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이슈에 대한 댓글을 수정 및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댓글을 수정하고 저장 버튼을 클릭하면, 댓글이 수정되고 댓글 페이지가 갱신된다.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확인 버튼을 클릭하면, 삭제가 완료되고 댓글 페이지가 갱신된다.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리스트의 이슈 댓글의 수정 및 삭제 버튼 클릭 시, 나타나는 흐름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댓글을 수정 및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97" name="Google Shape;397;p32"/>
          <p:cNvSpPr/>
          <p:nvPr/>
        </p:nvSpPr>
        <p:spPr>
          <a:xfrm>
            <a:off x="3258820" y="43954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32"/>
          <p:cNvCxnSpPr>
            <a:stCxn id="399" idx="2"/>
            <a:endCxn id="400" idx="2"/>
          </p:cNvCxnSpPr>
          <p:nvPr/>
        </p:nvCxnSpPr>
        <p:spPr>
          <a:xfrm rot="5400000">
            <a:off x="5461365" y="4381810"/>
            <a:ext cx="73500" cy="629400"/>
          </a:xfrm>
          <a:prstGeom prst="bentConnector3">
            <a:avLst>
              <a:gd fmla="val 40853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9" name="Google Shape;399;p32"/>
          <p:cNvSpPr/>
          <p:nvPr/>
        </p:nvSpPr>
        <p:spPr>
          <a:xfrm>
            <a:off x="5530215" y="4417060"/>
            <a:ext cx="565200" cy="24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32"/>
          <p:cNvCxnSpPr>
            <a:stCxn id="400" idx="0"/>
            <a:endCxn id="402" idx="2"/>
          </p:cNvCxnSpPr>
          <p:nvPr/>
        </p:nvCxnSpPr>
        <p:spPr>
          <a:xfrm rot="-5400000">
            <a:off x="4823740" y="3459770"/>
            <a:ext cx="1295400" cy="576000"/>
          </a:xfrm>
          <a:prstGeom prst="bentConnector3">
            <a:avLst>
              <a:gd fmla="val 5002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0" name="Google Shape;400;p32"/>
          <p:cNvSpPr/>
          <p:nvPr/>
        </p:nvSpPr>
        <p:spPr>
          <a:xfrm>
            <a:off x="5019040" y="43954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8015" y="2546350"/>
            <a:ext cx="3248660" cy="76898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4" name="Google Shape;40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3975" y="3686810"/>
            <a:ext cx="1658620" cy="4876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2" name="Google Shape;402;p32"/>
          <p:cNvSpPr/>
          <p:nvPr/>
        </p:nvSpPr>
        <p:spPr>
          <a:xfrm>
            <a:off x="5594985" y="276225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32"/>
          <p:cNvCxnSpPr>
            <a:stCxn id="400" idx="1"/>
            <a:endCxn id="397" idx="3"/>
          </p:cNvCxnSpPr>
          <p:nvPr/>
        </p:nvCxnSpPr>
        <p:spPr>
          <a:xfrm rot="10800000">
            <a:off x="3587740" y="4564370"/>
            <a:ext cx="1431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6" name="Google Shape;406;p32"/>
          <p:cNvCxnSpPr>
            <a:stCxn id="397" idx="0"/>
            <a:endCxn id="404" idx="2"/>
          </p:cNvCxnSpPr>
          <p:nvPr/>
        </p:nvCxnSpPr>
        <p:spPr>
          <a:xfrm rot="10800000">
            <a:off x="3423220" y="4174370"/>
            <a:ext cx="0" cy="22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7" name="Google Shape;407;p32"/>
          <p:cNvCxnSpPr>
            <a:stCxn id="402" idx="1"/>
            <a:endCxn id="403" idx="3"/>
          </p:cNvCxnSpPr>
          <p:nvPr/>
        </p:nvCxnSpPr>
        <p:spPr>
          <a:xfrm rot="10800000">
            <a:off x="5146785" y="2930850"/>
            <a:ext cx="4482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8045"/>
            <a:ext cx="6372226" cy="46570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3" name="Google Shape;413;p3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이슈 수정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이슈 수정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14" name="Google Shape;414;p33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이슈에 대한 제목, 내용, 첨부파일을 수정할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확인버튼을 클릭하면 이슈가 수정되고, 상세페이지로 이동하고, 취소버튼을 누르면 수정이 취소되고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상세 페이지의 수정 버튼을 클릭하면, 수정페이지가 출력되고, 이슈를 수정할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415" name="Google Shape;415;p33"/>
          <p:cNvCxnSpPr>
            <a:stCxn id="416" idx="0"/>
            <a:endCxn id="417" idx="0"/>
          </p:cNvCxnSpPr>
          <p:nvPr/>
        </p:nvCxnSpPr>
        <p:spPr>
          <a:xfrm flipH="1" rot="-5400000">
            <a:off x="5449580" y="773990"/>
            <a:ext cx="94500" cy="761400"/>
          </a:xfrm>
          <a:prstGeom prst="bentConnector3">
            <a:avLst>
              <a:gd fmla="val -24282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7" name="Google Shape;417;p33"/>
          <p:cNvSpPr/>
          <p:nvPr/>
        </p:nvSpPr>
        <p:spPr>
          <a:xfrm>
            <a:off x="5594985" y="1202055"/>
            <a:ext cx="565200" cy="24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33"/>
          <p:cNvCxnSpPr>
            <a:stCxn id="419" idx="3"/>
            <a:endCxn id="420" idx="0"/>
          </p:cNvCxnSpPr>
          <p:nvPr/>
        </p:nvCxnSpPr>
        <p:spPr>
          <a:xfrm>
            <a:off x="2649090" y="1226175"/>
            <a:ext cx="1100700" cy="280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9" name="Google Shape;419;p33"/>
          <p:cNvSpPr/>
          <p:nvPr/>
        </p:nvSpPr>
        <p:spPr>
          <a:xfrm>
            <a:off x="2320290" y="105727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4951730" y="110744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1282700" y="1506855"/>
            <a:ext cx="4934100" cy="3947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Google Shape;118;p16"/>
          <p:cNvGraphicFramePr/>
          <p:nvPr/>
        </p:nvGraphicFramePr>
        <p:xfrm>
          <a:off x="330520" y="295276"/>
          <a:ext cx="3000000" cy="3000000"/>
        </p:xfrm>
        <a:graphic>
          <a:graphicData uri="http://schemas.openxmlformats.org/drawingml/2006/table">
            <a:tbl>
              <a:tblPr bandCol="1" bandRow="1" firstCol="1" firstRow="1" lastCol="1" lastRow="1">
                <a:noFill/>
                <a:tableStyleId>{7C095861-2DBA-4A36-807C-89105B9DDE96}</a:tableStyleId>
              </a:tblPr>
              <a:tblGrid>
                <a:gridCol w="584150"/>
                <a:gridCol w="949625"/>
                <a:gridCol w="3131500"/>
                <a:gridCol w="3862450"/>
              </a:tblGrid>
              <a:tr h="1000275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br>
                        <a:rPr lang="ko-KR" sz="2000" u="none" cap="none" strike="noStrike">
                          <a:solidFill>
                            <a:schemeClr val="dk1"/>
                          </a:solidFill>
                        </a:rPr>
                      </a:br>
                      <a:r>
                        <a:rPr lang="ko-KR" sz="2000" u="none" cap="none" strike="noStrike">
                          <a:solidFill>
                            <a:schemeClr val="dk1"/>
                          </a:solidFill>
                        </a:rPr>
                        <a:t>문서 개정 이력표</a:t>
                      </a:r>
                      <a:endParaRPr sz="2000" u="none" cap="none" strike="noStrike">
                        <a:solidFill>
                          <a:schemeClr val="dk1"/>
                        </a:solidFill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T="0" marB="0" marR="58675" marL="58675" anchor="ctr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 hMerge="1"/>
              </a:tr>
              <a:tr h="3077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문서명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T="0" marB="0" marR="58675" marL="58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  <a:latin typeface="Batang"/>
                          <a:ea typeface="Batang"/>
                          <a:cs typeface="Batang"/>
                          <a:sym typeface="Batang"/>
                        </a:rPr>
                        <a:t>화면정의서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T="0" marB="0" marR="58675" marL="58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384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버전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T="0" marB="0" marR="58675" marL="58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날짜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T="0" marB="0" marR="58675" marL="58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T="0" marB="0" marR="58675" marL="58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T="0" marB="0" marR="58675" marL="586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1.0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 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T="0" marB="0" marR="58675" marL="58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2022.01.</a:t>
                      </a:r>
                      <a:r>
                        <a:rPr lang="ko-KR" sz="1100">
                          <a:solidFill>
                            <a:schemeClr val="dk1"/>
                          </a:solidFill>
                        </a:rPr>
                        <a:t>20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 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T="0" marB="0" marR="58675" marL="58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최초 작성</a:t>
                      </a:r>
                      <a:endParaRPr sz="1400" u="none" cap="none" strike="noStrike"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 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T="0" marB="0" marR="58675" marL="58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chemeClr val="dk1"/>
                          </a:solidFill>
                          <a:latin typeface="Batang"/>
                          <a:ea typeface="Batang"/>
                          <a:cs typeface="Batang"/>
                          <a:sym typeface="Batang"/>
                        </a:rPr>
                        <a:t>김진혁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atang"/>
                        <a:ea typeface="Batang"/>
                        <a:cs typeface="Batang"/>
                        <a:sym typeface="Batang"/>
                      </a:endParaRPr>
                    </a:p>
                  </a:txBody>
                  <a:tcPr marT="0" marB="0" marR="58675" marL="586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5/AppData/Roaming/PolarisOffice/ETemp/7364_18851768/fImage5431151941.png" id="425" name="Google Shape;4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3000"/>
            <a:ext cx="6399529" cy="48666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6" name="Google Shape;426;p3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업무 페이지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작업 업무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27" name="Google Shape;427;p34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툴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추가, 검색 등이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07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칸반보드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업무를 진행상태에 대비해 칸반보드로 출력한다. 업무의 제목, 요약된 내용을 확인할 수 있다. 드래그 드롭으로 이동이 가능하며, 데이터베이스에 상시 반영된다.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카드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제목을 클릭할 시 업무 상세화면으로 이동하며, 제목 옆에 있는 버튼을 클릭할 시, 수정, 삭제가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클릭 시, 출력되는 업무 칸반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업무의 대한 정보와 진행상황을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428" name="Google Shape;428;p34"/>
          <p:cNvSpPr/>
          <p:nvPr/>
        </p:nvSpPr>
        <p:spPr>
          <a:xfrm>
            <a:off x="1430655" y="2192655"/>
            <a:ext cx="4707900" cy="2463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4"/>
          <p:cNvSpPr/>
          <p:nvPr/>
        </p:nvSpPr>
        <p:spPr>
          <a:xfrm>
            <a:off x="1401445" y="2514600"/>
            <a:ext cx="4767600" cy="33870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1506855" y="2743200"/>
            <a:ext cx="1084500" cy="6186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4"/>
          <p:cNvSpPr/>
          <p:nvPr/>
        </p:nvSpPr>
        <p:spPr>
          <a:xfrm>
            <a:off x="1884680" y="164782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4"/>
          <p:cNvSpPr/>
          <p:nvPr/>
        </p:nvSpPr>
        <p:spPr>
          <a:xfrm>
            <a:off x="889635" y="271018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4"/>
          <p:cNvSpPr/>
          <p:nvPr/>
        </p:nvSpPr>
        <p:spPr>
          <a:xfrm>
            <a:off x="2502535" y="360743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34"/>
          <p:cNvCxnSpPr>
            <a:stCxn id="431" idx="2"/>
            <a:endCxn id="428" idx="0"/>
          </p:cNvCxnSpPr>
          <p:nvPr/>
        </p:nvCxnSpPr>
        <p:spPr>
          <a:xfrm flipH="1" rot="-5400000">
            <a:off x="2813930" y="1221825"/>
            <a:ext cx="206400" cy="1735200"/>
          </a:xfrm>
          <a:prstGeom prst="bentConnector3">
            <a:avLst>
              <a:gd fmla="val 5014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35" name="Google Shape;435;p34"/>
          <p:cNvCxnSpPr/>
          <p:nvPr/>
        </p:nvCxnSpPr>
        <p:spPr>
          <a:xfrm flipH="1" rot="-5400000">
            <a:off x="647768" y="3454332"/>
            <a:ext cx="1160700" cy="3474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36" name="Google Shape;436;p34"/>
          <p:cNvCxnSpPr/>
          <p:nvPr/>
        </p:nvCxnSpPr>
        <p:spPr>
          <a:xfrm rot="10800000">
            <a:off x="2049270" y="3361145"/>
            <a:ext cx="453900" cy="415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5/AppData/Roaming/PolarisOffice/ETemp/7364_18851768/fImage581885868467.png" id="441" name="Google Shape;44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6330"/>
            <a:ext cx="6414771" cy="50228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2" name="Google Shape;442;p3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업무 상세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작업 업무 상세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43" name="Google Shape;443;p35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상세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업무에 대한 상세 내용 및 자료를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첨부파일 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파일을 클릭하면 해당 파일을 다운받을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07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상세 버튼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삭제버튼을 클릭시 confirm모달 출력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수정버튼을 클릭시 업무 수정화면으로 이동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목록화면을 클릭시 칸반보드/간트차트로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작업 업무의 제목을 클릭 시, 출력되는 업무상세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업무의 내용을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444" name="Google Shape;444;p35"/>
          <p:cNvSpPr/>
          <p:nvPr/>
        </p:nvSpPr>
        <p:spPr>
          <a:xfrm>
            <a:off x="1227455" y="1388745"/>
            <a:ext cx="5072400" cy="33279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550545" y="21590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4881880" y="161861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35"/>
          <p:cNvCxnSpPr/>
          <p:nvPr/>
        </p:nvCxnSpPr>
        <p:spPr>
          <a:xfrm flipH="1" rot="-5400000">
            <a:off x="693410" y="2518420"/>
            <a:ext cx="556200" cy="513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8" name="Google Shape;448;p35"/>
          <p:cNvCxnSpPr/>
          <p:nvPr/>
        </p:nvCxnSpPr>
        <p:spPr>
          <a:xfrm flipH="1" rot="10800000">
            <a:off x="5046980" y="1668770"/>
            <a:ext cx="762000" cy="288300"/>
          </a:xfrm>
          <a:prstGeom prst="bentConnector4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49" name="Google Shape;449;p35"/>
          <p:cNvSpPr/>
          <p:nvPr/>
        </p:nvSpPr>
        <p:spPr>
          <a:xfrm>
            <a:off x="2490470" y="336296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5"/>
          <p:cNvSpPr/>
          <p:nvPr/>
        </p:nvSpPr>
        <p:spPr>
          <a:xfrm>
            <a:off x="1395095" y="3700780"/>
            <a:ext cx="771600" cy="3873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1" name="Google Shape;451;p35"/>
          <p:cNvCxnSpPr/>
          <p:nvPr/>
        </p:nvCxnSpPr>
        <p:spPr>
          <a:xfrm flipH="1">
            <a:off x="1780405" y="3531870"/>
            <a:ext cx="710700" cy="1695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6" name="Google Shape;456;p3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업무 등록 페이지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작업 업무 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57" name="Google Shape;457;p36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hMerge="1"/>
              </a:tr>
              <a:tr h="707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등록폼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등록을 위한 폼을 출력한다.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제목, 프로젝트명(자동기입), 중요도, 담당자, 시작일, 마감일, 내용, 첨부파일을 입력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 버튼을 누르면, 업무 등록이 완료되고, 업무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취소 버튼을 누르면, 업무 등록이 취소되고, 업무 리스트로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작업 업무등록 클릭 시, 출력되는 업무 등록폼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새로운 업무를 등록할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descr="C:/Users/PC-15/AppData/Roaming/PolarisOffice/ETemp/7364_18851768/fImage505436016334.png" id="458" name="Google Shape;45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" y="1122045"/>
            <a:ext cx="6372860" cy="499999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6"/>
          <p:cNvSpPr/>
          <p:nvPr/>
        </p:nvSpPr>
        <p:spPr>
          <a:xfrm>
            <a:off x="1227455" y="1388745"/>
            <a:ext cx="5072400" cy="39801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6"/>
          <p:cNvSpPr/>
          <p:nvPr/>
        </p:nvSpPr>
        <p:spPr>
          <a:xfrm>
            <a:off x="5613400" y="1473200"/>
            <a:ext cx="237600" cy="2037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6"/>
          <p:cNvSpPr/>
          <p:nvPr/>
        </p:nvSpPr>
        <p:spPr>
          <a:xfrm>
            <a:off x="5871210" y="1473200"/>
            <a:ext cx="237600" cy="2037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6"/>
          <p:cNvSpPr/>
          <p:nvPr/>
        </p:nvSpPr>
        <p:spPr>
          <a:xfrm>
            <a:off x="605790" y="16764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6"/>
          <p:cNvSpPr/>
          <p:nvPr/>
        </p:nvSpPr>
        <p:spPr>
          <a:xfrm>
            <a:off x="4572000" y="103632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6"/>
          <p:cNvSpPr/>
          <p:nvPr/>
        </p:nvSpPr>
        <p:spPr>
          <a:xfrm>
            <a:off x="5824855" y="99187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5" name="Google Shape;465;p36"/>
          <p:cNvCxnSpPr/>
          <p:nvPr/>
        </p:nvCxnSpPr>
        <p:spPr>
          <a:xfrm flipH="1" rot="-5400000">
            <a:off x="316805" y="2467670"/>
            <a:ext cx="1364700" cy="457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6" name="Google Shape;466;p36"/>
          <p:cNvCxnSpPr/>
          <p:nvPr/>
        </p:nvCxnSpPr>
        <p:spPr>
          <a:xfrm>
            <a:off x="4723130" y="1374140"/>
            <a:ext cx="885300" cy="201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7" name="Google Shape;467;p36"/>
          <p:cNvCxnSpPr>
            <a:stCxn id="464" idx="2"/>
          </p:cNvCxnSpPr>
          <p:nvPr/>
        </p:nvCxnSpPr>
        <p:spPr>
          <a:xfrm rot="5400000">
            <a:off x="5911105" y="1395670"/>
            <a:ext cx="144000" cy="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5/AppData/Roaming/PolarisOffice/ETemp/7364_18851768/fImage661026136500.png" id="472" name="Google Shape;47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" y="1120140"/>
            <a:ext cx="6343014" cy="49879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3" name="Google Shape;473;p3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000"/>
                        <a:buFont typeface="Malgun Gothic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업무 수정 페이지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 작업 업무 수정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74" name="Google Shape;474;p37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hMerge="1"/>
              </a:tr>
              <a:tr h="83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수정폼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수정을 위한 폼을 기존에 입력된 내용과 함께 출력한다.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제목, 프로젝트명(자동기입), 중요도, 담당자, 시작일, 마감일, 내용, 첨부파일을 수정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저장 버튼을 누르면, 업무 수정이 완료되고, 업무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취소 버튼을 누르면, 업무 수정이 취소되고, 업무 리스트로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 카드의 업무수정 클릭 시, 출력되는 업무 수정폼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업무 내용을 수정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475" name="Google Shape;475;p37"/>
          <p:cNvSpPr/>
          <p:nvPr/>
        </p:nvSpPr>
        <p:spPr>
          <a:xfrm>
            <a:off x="1227455" y="1388745"/>
            <a:ext cx="5072400" cy="39801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7"/>
          <p:cNvSpPr/>
          <p:nvPr/>
        </p:nvSpPr>
        <p:spPr>
          <a:xfrm>
            <a:off x="5613400" y="1473200"/>
            <a:ext cx="237600" cy="2037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7"/>
          <p:cNvSpPr/>
          <p:nvPr/>
        </p:nvSpPr>
        <p:spPr>
          <a:xfrm>
            <a:off x="5871210" y="1473200"/>
            <a:ext cx="237600" cy="2037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7"/>
          <p:cNvSpPr/>
          <p:nvPr/>
        </p:nvSpPr>
        <p:spPr>
          <a:xfrm>
            <a:off x="605790" y="16764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7"/>
          <p:cNvSpPr/>
          <p:nvPr/>
        </p:nvSpPr>
        <p:spPr>
          <a:xfrm>
            <a:off x="4572000" y="103632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7"/>
          <p:cNvSpPr/>
          <p:nvPr/>
        </p:nvSpPr>
        <p:spPr>
          <a:xfrm>
            <a:off x="5824855" y="99187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37"/>
          <p:cNvCxnSpPr/>
          <p:nvPr/>
        </p:nvCxnSpPr>
        <p:spPr>
          <a:xfrm flipH="1" rot="-5400000">
            <a:off x="316805" y="2467670"/>
            <a:ext cx="1364700" cy="457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2" name="Google Shape;482;p37"/>
          <p:cNvCxnSpPr/>
          <p:nvPr/>
        </p:nvCxnSpPr>
        <p:spPr>
          <a:xfrm>
            <a:off x="4736783" y="1374458"/>
            <a:ext cx="871200" cy="2013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3" name="Google Shape;483;p37"/>
          <p:cNvCxnSpPr>
            <a:stCxn id="480" idx="2"/>
          </p:cNvCxnSpPr>
          <p:nvPr/>
        </p:nvCxnSpPr>
        <p:spPr>
          <a:xfrm rot="5400000">
            <a:off x="5911105" y="1395670"/>
            <a:ext cx="144000" cy="13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5/AppData/Roaming/PolarisOffice/ETemp/1648_12491944/fImage854544728467.png" id="488" name="Google Shape;4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6140"/>
            <a:ext cx="6356349" cy="48063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9" name="Google Shape;489;p3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리퀘스트 리스트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리퀘스트 리스트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490" name="Google Shape;490;p38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요청 받은 리퀘스트 리스트, 요청한 리퀘스트 리스트에 대한 정보를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리퀘스트를 상태(대기, 승낙, 거절) 별로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리퀘스트를 검색할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리퀘스트 거절 이유를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요청하거나 요청받은 리퀘스트에 대한 리스트를 조회할 수 있고, 프로젝트 별, 상태 별로 조회가 가능하며, 검색이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거절당한 리퀘스트의 경우, 그 이유를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491" name="Google Shape;491;p38"/>
          <p:cNvCxnSpPr/>
          <p:nvPr/>
        </p:nvCxnSpPr>
        <p:spPr>
          <a:xfrm rot="5400000">
            <a:off x="1449745" y="1511320"/>
            <a:ext cx="414000" cy="60900"/>
          </a:xfrm>
          <a:prstGeom prst="bentConnector4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2" name="Google Shape;492;p38"/>
          <p:cNvSpPr/>
          <p:nvPr/>
        </p:nvSpPr>
        <p:spPr>
          <a:xfrm>
            <a:off x="5100320" y="1753235"/>
            <a:ext cx="1186800" cy="243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38"/>
          <p:cNvCxnSpPr>
            <a:stCxn id="494" idx="3"/>
            <a:endCxn id="495" idx="2"/>
          </p:cNvCxnSpPr>
          <p:nvPr/>
        </p:nvCxnSpPr>
        <p:spPr>
          <a:xfrm flipH="1" rot="10800000">
            <a:off x="2978020" y="3903560"/>
            <a:ext cx="793800" cy="3903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4" name="Google Shape;494;p38"/>
          <p:cNvSpPr/>
          <p:nvPr/>
        </p:nvSpPr>
        <p:spPr>
          <a:xfrm>
            <a:off x="2649220" y="412496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1357630" y="116586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1244600" y="1744980"/>
            <a:ext cx="5054700" cy="2158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1226820" y="1748155"/>
            <a:ext cx="799500" cy="243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3837940" y="120205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38"/>
          <p:cNvCxnSpPr>
            <a:stCxn id="498" idx="3"/>
          </p:cNvCxnSpPr>
          <p:nvPr/>
        </p:nvCxnSpPr>
        <p:spPr>
          <a:xfrm>
            <a:off x="4166740" y="1370955"/>
            <a:ext cx="309900" cy="3735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:/Users/PC-15/AppData/Roaming/PolarisOffice/ETemp/1648_12491944/image5.png" id="500" name="Google Shape;50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5710" y="2458085"/>
            <a:ext cx="1268095" cy="117919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1" name="Google Shape;501;p38"/>
          <p:cNvSpPr/>
          <p:nvPr/>
        </p:nvSpPr>
        <p:spPr>
          <a:xfrm>
            <a:off x="5563235" y="3152140"/>
            <a:ext cx="489600" cy="441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38"/>
          <p:cNvCxnSpPr>
            <a:stCxn id="501" idx="1"/>
            <a:endCxn id="500" idx="3"/>
          </p:cNvCxnSpPr>
          <p:nvPr/>
        </p:nvCxnSpPr>
        <p:spPr>
          <a:xfrm rot="10800000">
            <a:off x="5043935" y="3047590"/>
            <a:ext cx="519300" cy="325500"/>
          </a:xfrm>
          <a:prstGeom prst="bentConnector3">
            <a:avLst>
              <a:gd fmla="val 5018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3" name="Google Shape;503;p38"/>
          <p:cNvSpPr/>
          <p:nvPr/>
        </p:nvSpPr>
        <p:spPr>
          <a:xfrm>
            <a:off x="5398770" y="412750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38"/>
          <p:cNvCxnSpPr>
            <a:stCxn id="503" idx="0"/>
            <a:endCxn id="501" idx="2"/>
          </p:cNvCxnSpPr>
          <p:nvPr/>
        </p:nvCxnSpPr>
        <p:spPr>
          <a:xfrm rot="-5400000">
            <a:off x="5418870" y="3738400"/>
            <a:ext cx="533400" cy="244800"/>
          </a:xfrm>
          <a:prstGeom prst="bentConnector3">
            <a:avLst>
              <a:gd fmla="val 5006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" y="868045"/>
            <a:ext cx="6372226" cy="4664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0" name="Google Shape;510;p3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리퀘스트 처리 - 승낙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리퀘스트 승낙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11" name="Google Shape;511;p39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요청 받은 리퀘스트에 대한 처리 버튼을 누르면, 상세 리퀘스트 내용이 출력된다.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리퀘스트 승낙버튼을 누르면, 리스트의 처리버튼이 승낙완료로 바뀌게 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요청 받은 리퀘스트 리스트의 처리 버튼을 눌러 승낙 해당 리퀘스트에 대해 승낙 또는 거절을 할 수 있다.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12" name="Google Shape;512;p39"/>
          <p:cNvSpPr/>
          <p:nvPr/>
        </p:nvSpPr>
        <p:spPr>
          <a:xfrm>
            <a:off x="4381500" y="2286000"/>
            <a:ext cx="338400" cy="30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p39"/>
          <p:cNvCxnSpPr>
            <a:stCxn id="514" idx="0"/>
            <a:endCxn id="515" idx="2"/>
          </p:cNvCxnSpPr>
          <p:nvPr/>
        </p:nvCxnSpPr>
        <p:spPr>
          <a:xfrm flipH="1" rot="5400000">
            <a:off x="3087755" y="2677225"/>
            <a:ext cx="492000" cy="370200"/>
          </a:xfrm>
          <a:prstGeom prst="bentConnector3">
            <a:avLst>
              <a:gd fmla="val 5001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6" name="Google Shape;516;p39"/>
          <p:cNvSpPr/>
          <p:nvPr/>
        </p:nvSpPr>
        <p:spPr>
          <a:xfrm>
            <a:off x="2452370" y="335534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39"/>
          <p:cNvCxnSpPr>
            <a:stCxn id="518" idx="3"/>
            <a:endCxn id="512" idx="1"/>
          </p:cNvCxnSpPr>
          <p:nvPr/>
        </p:nvCxnSpPr>
        <p:spPr>
          <a:xfrm>
            <a:off x="3970525" y="2199630"/>
            <a:ext cx="411000" cy="241200"/>
          </a:xfrm>
          <a:prstGeom prst="bentConnector3">
            <a:avLst>
              <a:gd fmla="val 5001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9" name="Google Shape;519;p39"/>
          <p:cNvCxnSpPr>
            <a:stCxn id="512" idx="0"/>
            <a:endCxn id="520" idx="3"/>
          </p:cNvCxnSpPr>
          <p:nvPr/>
        </p:nvCxnSpPr>
        <p:spPr>
          <a:xfrm flipH="1" rot="5400000">
            <a:off x="3883950" y="1619250"/>
            <a:ext cx="1164300" cy="169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5" name="Google Shape;515;p39"/>
          <p:cNvSpPr/>
          <p:nvPr/>
        </p:nvSpPr>
        <p:spPr>
          <a:xfrm>
            <a:off x="1166495" y="994410"/>
            <a:ext cx="3964200" cy="1621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9"/>
          <p:cNvSpPr/>
          <p:nvPr/>
        </p:nvSpPr>
        <p:spPr>
          <a:xfrm>
            <a:off x="2110740" y="878840"/>
            <a:ext cx="2270700" cy="485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9"/>
          <p:cNvSpPr/>
          <p:nvPr/>
        </p:nvSpPr>
        <p:spPr>
          <a:xfrm>
            <a:off x="3322955" y="3108325"/>
            <a:ext cx="391800" cy="415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p39"/>
          <p:cNvCxnSpPr>
            <a:stCxn id="516" idx="3"/>
            <a:endCxn id="514" idx="1"/>
          </p:cNvCxnSpPr>
          <p:nvPr/>
        </p:nvCxnSpPr>
        <p:spPr>
          <a:xfrm flipH="1" rot="10800000">
            <a:off x="2781170" y="3316340"/>
            <a:ext cx="541800" cy="2079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8" name="Google Shape;518;p39"/>
          <p:cNvSpPr/>
          <p:nvPr/>
        </p:nvSpPr>
        <p:spPr>
          <a:xfrm>
            <a:off x="3641725" y="203073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8045"/>
            <a:ext cx="6372226" cy="46507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7" name="Google Shape;527;p4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리퀘스트 처리 - 거절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리퀘스트 거절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28" name="Google Shape;528;p40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요청 받은 리퀘스트에 대해 거절버튼을 누르면 거절이유 작성란이 출력된다.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거절이유를 작성하고 다시 거절버튼을 누르면, 거절이 완료된다.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요청 받은 리퀘스트 리스트의 처리 버튼을 눌러 승낙 해당 리퀘스트에 대해 승낙 또는 거절을 할 수 있다.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29" name="Google Shape;529;p40"/>
          <p:cNvSpPr/>
          <p:nvPr/>
        </p:nvSpPr>
        <p:spPr>
          <a:xfrm>
            <a:off x="4710430" y="2286000"/>
            <a:ext cx="338400" cy="251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0"/>
          <p:cNvSpPr/>
          <p:nvPr/>
        </p:nvSpPr>
        <p:spPr>
          <a:xfrm>
            <a:off x="5297170" y="186182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1" name="Google Shape;531;p40"/>
          <p:cNvCxnSpPr>
            <a:stCxn id="532" idx="3"/>
            <a:endCxn id="529" idx="3"/>
          </p:cNvCxnSpPr>
          <p:nvPr/>
        </p:nvCxnSpPr>
        <p:spPr>
          <a:xfrm flipH="1" rot="10800000">
            <a:off x="5048760" y="2411760"/>
            <a:ext cx="600" cy="779700"/>
          </a:xfrm>
          <a:prstGeom prst="bentConnector3">
            <a:avLst>
              <a:gd fmla="val 3810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2" name="Google Shape;532;p40"/>
          <p:cNvSpPr/>
          <p:nvPr/>
        </p:nvSpPr>
        <p:spPr>
          <a:xfrm>
            <a:off x="1203960" y="2537460"/>
            <a:ext cx="3844800" cy="1308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0"/>
          <p:cNvSpPr/>
          <p:nvPr/>
        </p:nvSpPr>
        <p:spPr>
          <a:xfrm>
            <a:off x="2110740" y="878840"/>
            <a:ext cx="2270700" cy="485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0"/>
          <p:cNvSpPr/>
          <p:nvPr/>
        </p:nvSpPr>
        <p:spPr>
          <a:xfrm>
            <a:off x="5412105" y="263271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40"/>
          <p:cNvCxnSpPr>
            <a:stCxn id="530" idx="1"/>
            <a:endCxn id="529" idx="0"/>
          </p:cNvCxnSpPr>
          <p:nvPr/>
        </p:nvCxnSpPr>
        <p:spPr>
          <a:xfrm flipH="1">
            <a:off x="4879570" y="2030720"/>
            <a:ext cx="417600" cy="2553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6" name="Google Shape;536;p40"/>
          <p:cNvCxnSpPr>
            <a:stCxn id="529" idx="1"/>
            <a:endCxn id="533" idx="3"/>
          </p:cNvCxnSpPr>
          <p:nvPr/>
        </p:nvCxnSpPr>
        <p:spPr>
          <a:xfrm rot="10800000">
            <a:off x="4381330" y="1121700"/>
            <a:ext cx="329100" cy="1290000"/>
          </a:xfrm>
          <a:prstGeom prst="bentConnector3">
            <a:avLst>
              <a:gd fmla="val 5002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5/AppData/Roaming/PolarisOffice/ETemp/1648_12491944/fImage1128694736334.png" id="541" name="Google Shape;54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10" y="866140"/>
            <a:ext cx="6360159" cy="48145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2" name="Google Shape;542;p4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메일 – 받은 메일함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메일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43" name="Google Shape;543;p41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 탭을 누르면, 받은 메일함으로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제목, 내용, 제목 + 내용으로 검색이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메일내부 탭을 통해 메일 작성, 받은 메일함, 보낸 메일함, 임시저장함, 휴지통으로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 제목을 눌러, 메일 상세 내용을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메일을 삭제할 수 있다. 삭제한 메일은 휴지통으로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6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해당 메일을 보낸 사람에게 답장을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 탭을 눌러 메일함을 조회 및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44" name="Google Shape;544;p41"/>
          <p:cNvSpPr/>
          <p:nvPr/>
        </p:nvSpPr>
        <p:spPr>
          <a:xfrm>
            <a:off x="4164330" y="1579245"/>
            <a:ext cx="2034000" cy="252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3586480" y="7010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1"/>
          <p:cNvCxnSpPr>
            <a:stCxn id="547" idx="2"/>
            <a:endCxn id="544" idx="0"/>
          </p:cNvCxnSpPr>
          <p:nvPr/>
        </p:nvCxnSpPr>
        <p:spPr>
          <a:xfrm flipH="1" rot="-5400000">
            <a:off x="4753370" y="1151190"/>
            <a:ext cx="539700" cy="316200"/>
          </a:xfrm>
          <a:prstGeom prst="bentConnector3">
            <a:avLst>
              <a:gd fmla="val 4988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8" name="Google Shape;548;p41"/>
          <p:cNvSpPr/>
          <p:nvPr/>
        </p:nvSpPr>
        <p:spPr>
          <a:xfrm>
            <a:off x="1318260" y="1878965"/>
            <a:ext cx="4880100" cy="3888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1"/>
          <p:cNvSpPr/>
          <p:nvPr/>
        </p:nvSpPr>
        <p:spPr>
          <a:xfrm>
            <a:off x="3135630" y="1219835"/>
            <a:ext cx="341100" cy="219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1"/>
          <p:cNvSpPr/>
          <p:nvPr/>
        </p:nvSpPr>
        <p:spPr>
          <a:xfrm>
            <a:off x="4700270" y="7010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1"/>
          <p:cNvCxnSpPr/>
          <p:nvPr/>
        </p:nvCxnSpPr>
        <p:spPr>
          <a:xfrm rot="5400000">
            <a:off x="3271215" y="904450"/>
            <a:ext cx="350400" cy="2814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41"/>
          <p:cNvCxnSpPr>
            <a:stCxn id="549" idx="2"/>
            <a:endCxn id="548" idx="0"/>
          </p:cNvCxnSpPr>
          <p:nvPr/>
        </p:nvCxnSpPr>
        <p:spPr>
          <a:xfrm flipH="1" rot="-5400000">
            <a:off x="3312480" y="1433135"/>
            <a:ext cx="439500" cy="452100"/>
          </a:xfrm>
          <a:prstGeom prst="bentConnector3">
            <a:avLst>
              <a:gd fmla="val 4978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2" name="Google Shape;552;p41"/>
          <p:cNvSpPr/>
          <p:nvPr/>
        </p:nvSpPr>
        <p:spPr>
          <a:xfrm>
            <a:off x="1335405" y="1579245"/>
            <a:ext cx="2781300" cy="252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1"/>
          <p:cNvSpPr/>
          <p:nvPr/>
        </p:nvSpPr>
        <p:spPr>
          <a:xfrm>
            <a:off x="1303655" y="10560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41"/>
          <p:cNvCxnSpPr/>
          <p:nvPr/>
        </p:nvCxnSpPr>
        <p:spPr>
          <a:xfrm>
            <a:off x="1632585" y="1224915"/>
            <a:ext cx="1093500" cy="354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5" name="Google Shape;555;p41"/>
          <p:cNvSpPr/>
          <p:nvPr/>
        </p:nvSpPr>
        <p:spPr>
          <a:xfrm>
            <a:off x="1333500" y="1870075"/>
            <a:ext cx="1221000" cy="3862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1"/>
          <p:cNvSpPr/>
          <p:nvPr/>
        </p:nvSpPr>
        <p:spPr>
          <a:xfrm>
            <a:off x="3138170" y="35953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Google Shape;557;p41"/>
          <p:cNvCxnSpPr/>
          <p:nvPr/>
        </p:nvCxnSpPr>
        <p:spPr>
          <a:xfrm rot="5400000">
            <a:off x="1721435" y="3986580"/>
            <a:ext cx="1968600" cy="1524000"/>
          </a:xfrm>
          <a:prstGeom prst="bentConnector4">
            <a:avLst>
              <a:gd fmla="val 0" name="adj1"/>
              <a:gd fmla="val 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8" name="Google Shape;558;p41"/>
          <p:cNvSpPr/>
          <p:nvPr/>
        </p:nvSpPr>
        <p:spPr>
          <a:xfrm>
            <a:off x="2915285" y="1880235"/>
            <a:ext cx="396900" cy="201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1"/>
          <p:cNvSpPr/>
          <p:nvPr/>
        </p:nvSpPr>
        <p:spPr>
          <a:xfrm>
            <a:off x="4863465" y="225869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0" name="Google Shape;560;p41"/>
          <p:cNvCxnSpPr>
            <a:stCxn id="559" idx="1"/>
            <a:endCxn id="558" idx="3"/>
          </p:cNvCxnSpPr>
          <p:nvPr/>
        </p:nvCxnSpPr>
        <p:spPr>
          <a:xfrm rot="10800000">
            <a:off x="3312165" y="1980895"/>
            <a:ext cx="1551300" cy="447000"/>
          </a:xfrm>
          <a:prstGeom prst="bentConnector3">
            <a:avLst>
              <a:gd fmla="val 5003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1" name="Google Shape;561;p41"/>
          <p:cNvCxnSpPr/>
          <p:nvPr/>
        </p:nvCxnSpPr>
        <p:spPr>
          <a:xfrm rot="10800000">
            <a:off x="2726185" y="2083320"/>
            <a:ext cx="2157600" cy="858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2" name="Google Shape;562;p41"/>
          <p:cNvSpPr/>
          <p:nvPr/>
        </p:nvSpPr>
        <p:spPr>
          <a:xfrm>
            <a:off x="2527935" y="1882775"/>
            <a:ext cx="396900" cy="201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41"/>
          <p:cNvSpPr/>
          <p:nvPr/>
        </p:nvSpPr>
        <p:spPr>
          <a:xfrm>
            <a:off x="4883150" y="277177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5/AppData/Roaming/PolarisOffice/ETemp/1648_12491944/fImage460494766500.png" id="568" name="Google Shape;5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5505"/>
            <a:ext cx="6364605" cy="48240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9" name="Google Shape;569;p4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메일 – 메일 작성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메일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70" name="Google Shape;570;p42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메일의 받는 사람, 제목, 내용, 첨부파일을 작성할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작성한 메일을 임시저장, 전송, 취소할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 작성을 눌러 메일을 작성할 수 있다.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71" name="Google Shape;571;p42"/>
          <p:cNvSpPr/>
          <p:nvPr/>
        </p:nvSpPr>
        <p:spPr>
          <a:xfrm>
            <a:off x="5055235" y="1825625"/>
            <a:ext cx="1143000" cy="219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2"/>
          <p:cNvSpPr/>
          <p:nvPr/>
        </p:nvSpPr>
        <p:spPr>
          <a:xfrm>
            <a:off x="3595370" y="10560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42"/>
          <p:cNvCxnSpPr>
            <a:stCxn id="574" idx="2"/>
            <a:endCxn id="571" idx="0"/>
          </p:cNvCxnSpPr>
          <p:nvPr/>
        </p:nvCxnSpPr>
        <p:spPr>
          <a:xfrm flipH="1" rot="-5400000">
            <a:off x="5042805" y="1241705"/>
            <a:ext cx="431700" cy="735900"/>
          </a:xfrm>
          <a:prstGeom prst="bentConnector3">
            <a:avLst>
              <a:gd fmla="val 4995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5" name="Google Shape;575;p42"/>
          <p:cNvSpPr/>
          <p:nvPr/>
        </p:nvSpPr>
        <p:spPr>
          <a:xfrm>
            <a:off x="1318260" y="1826895"/>
            <a:ext cx="4880100" cy="3708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2"/>
          <p:cNvSpPr/>
          <p:nvPr/>
        </p:nvSpPr>
        <p:spPr>
          <a:xfrm>
            <a:off x="4726305" y="10560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Google Shape;576;p42"/>
          <p:cNvCxnSpPr>
            <a:stCxn id="572" idx="2"/>
            <a:endCxn id="575" idx="0"/>
          </p:cNvCxnSpPr>
          <p:nvPr/>
        </p:nvCxnSpPr>
        <p:spPr>
          <a:xfrm rot="5400000">
            <a:off x="3542420" y="1609655"/>
            <a:ext cx="433200" cy="1500"/>
          </a:xfrm>
          <a:prstGeom prst="bentConnector3">
            <a:avLst>
              <a:gd fmla="val 4997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5/AppData/Roaming/PolarisOffice/ETemp/1648_12491944/fImage1117254799169.png" id="581" name="Google Shape;58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6140"/>
            <a:ext cx="6382386" cy="48145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2" name="Google Shape;582;p4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메일 – 보낸 메일함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메일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583" name="Google Shape;583;p43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보낸 메일함 탭을 눌러 보낸 메일함으로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제목, 내용, 제목 + 내용으로 검색이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 제목을 눌러, 메일 상세 내용을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메일을 선택해 삭제할 수 있다. 삭제한 메일은 휴지통으로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 탭을 눌러 메일함을 조회 및 삭제할 수 있다.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584" name="Google Shape;584;p43"/>
          <p:cNvSpPr/>
          <p:nvPr/>
        </p:nvSpPr>
        <p:spPr>
          <a:xfrm>
            <a:off x="4164330" y="1821815"/>
            <a:ext cx="2034000" cy="252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3"/>
          <p:cNvSpPr/>
          <p:nvPr/>
        </p:nvSpPr>
        <p:spPr>
          <a:xfrm>
            <a:off x="3595370" y="10560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" name="Google Shape;586;p43"/>
          <p:cNvCxnSpPr>
            <a:stCxn id="587" idx="2"/>
            <a:endCxn id="584" idx="0"/>
          </p:cNvCxnSpPr>
          <p:nvPr/>
        </p:nvCxnSpPr>
        <p:spPr>
          <a:xfrm flipH="1" rot="-5400000">
            <a:off x="4623425" y="1263990"/>
            <a:ext cx="782400" cy="333300"/>
          </a:xfrm>
          <a:prstGeom prst="bentConnector3">
            <a:avLst>
              <a:gd fmla="val 4986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8" name="Google Shape;588;p43"/>
          <p:cNvSpPr/>
          <p:nvPr/>
        </p:nvSpPr>
        <p:spPr>
          <a:xfrm>
            <a:off x="1318260" y="2069465"/>
            <a:ext cx="4880100" cy="3576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3"/>
          <p:cNvSpPr/>
          <p:nvPr/>
        </p:nvSpPr>
        <p:spPr>
          <a:xfrm>
            <a:off x="2496820" y="1852930"/>
            <a:ext cx="435000" cy="219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3"/>
          <p:cNvSpPr/>
          <p:nvPr/>
        </p:nvSpPr>
        <p:spPr>
          <a:xfrm>
            <a:off x="4683125" y="7010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43"/>
          <p:cNvCxnSpPr/>
          <p:nvPr/>
        </p:nvCxnSpPr>
        <p:spPr>
          <a:xfrm flipH="1">
            <a:off x="2714005" y="1224915"/>
            <a:ext cx="882000" cy="628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1" name="Google Shape;591;p43"/>
          <p:cNvCxnSpPr/>
          <p:nvPr/>
        </p:nvCxnSpPr>
        <p:spPr>
          <a:xfrm>
            <a:off x="2931160" y="1962785"/>
            <a:ext cx="827400" cy="1074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2" name="Google Shape;592;p43"/>
          <p:cNvSpPr/>
          <p:nvPr/>
        </p:nvSpPr>
        <p:spPr>
          <a:xfrm>
            <a:off x="531495" y="200215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p43"/>
          <p:cNvCxnSpPr>
            <a:stCxn id="592" idx="3"/>
            <a:endCxn id="588" idx="1"/>
          </p:cNvCxnSpPr>
          <p:nvPr/>
        </p:nvCxnSpPr>
        <p:spPr>
          <a:xfrm>
            <a:off x="861195" y="2171355"/>
            <a:ext cx="457200" cy="1686600"/>
          </a:xfrm>
          <a:prstGeom prst="bentConnector3">
            <a:avLst>
              <a:gd fmla="val 4992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4" name="Google Shape;594;p43"/>
          <p:cNvSpPr/>
          <p:nvPr/>
        </p:nvSpPr>
        <p:spPr>
          <a:xfrm>
            <a:off x="2586990" y="2139950"/>
            <a:ext cx="396900" cy="201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3"/>
          <p:cNvSpPr/>
          <p:nvPr/>
        </p:nvSpPr>
        <p:spPr>
          <a:xfrm>
            <a:off x="3642360" y="251015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43"/>
          <p:cNvCxnSpPr/>
          <p:nvPr/>
        </p:nvCxnSpPr>
        <p:spPr>
          <a:xfrm rot="10800000">
            <a:off x="2784995" y="2340700"/>
            <a:ext cx="858000" cy="339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51" y="1385136"/>
            <a:ext cx="6443675" cy="4250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" name="Google Shape;124;p1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로그인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20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김진혁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/home/login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로그인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5" name="Google Shape;125;p17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이메일과 비밀번호를 입력하여 로그인한다.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아이디를 기억할 수 잇으며, 비밀번호 찾기 기능을 수행한다.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a태그 회원가입을 클릭하면, 회원가입 페이지로 이동한다.</a:t>
                      </a:r>
                      <a:br>
                        <a:rPr lang="ko-KR" sz="800">
                          <a:solidFill>
                            <a:srgbClr val="0C0C0C"/>
                          </a:solidFill>
                        </a:rPr>
                      </a:b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다른 계정을 사용하여 회원가입이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이메일과 비밀번호를 입력하여 로그인 할 수 있다.</a:t>
                      </a:r>
                      <a:br>
                        <a:rPr lang="ko-KR" sz="800">
                          <a:solidFill>
                            <a:srgbClr val="0C0C0C"/>
                          </a:solidFill>
                        </a:rPr>
                      </a:b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6" name="Google Shape;126;p17"/>
          <p:cNvSpPr/>
          <p:nvPr/>
        </p:nvSpPr>
        <p:spPr>
          <a:xfrm>
            <a:off x="5659678" y="32284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3104745" y="219639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1684125" y="4574700"/>
            <a:ext cx="3360300" cy="412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1355315" y="432359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3376375" y="3336672"/>
            <a:ext cx="2283300" cy="337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3376375" y="2534206"/>
            <a:ext cx="2283300" cy="720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5/AppData/Roaming/PolarisOffice/ETemp/1648_12491944/fImage448024815724.png" id="601" name="Google Shape;6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890" y="866140"/>
            <a:ext cx="6382384" cy="48145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2" name="Google Shape;602;p4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메일 – 임시 메일함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메일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603" name="Google Shape;603;p44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임시 메일함 탭을 눌러 임시 메일함으로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제목, 내용, 제목 + 내용으로 검색이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 제목을 눌러, 메일을 계속 작성할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메일을 선택해 삭제할 수 있다. 삭제한 메일은 휴지통으로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 탭을 눌러 메일함을 조회 및 삭제할 수 있다.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604" name="Google Shape;604;p44"/>
          <p:cNvSpPr/>
          <p:nvPr/>
        </p:nvSpPr>
        <p:spPr>
          <a:xfrm>
            <a:off x="4164330" y="1821815"/>
            <a:ext cx="2033400" cy="251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4"/>
          <p:cNvSpPr/>
          <p:nvPr/>
        </p:nvSpPr>
        <p:spPr>
          <a:xfrm>
            <a:off x="3595370" y="10560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Google Shape;606;p44"/>
          <p:cNvCxnSpPr>
            <a:stCxn id="607" idx="2"/>
            <a:endCxn id="604" idx="0"/>
          </p:cNvCxnSpPr>
          <p:nvPr/>
        </p:nvCxnSpPr>
        <p:spPr>
          <a:xfrm flipH="1" rot="-5400000">
            <a:off x="4821855" y="1462655"/>
            <a:ext cx="428100" cy="290400"/>
          </a:xfrm>
          <a:prstGeom prst="bentConnector3">
            <a:avLst>
              <a:gd fmla="val 4991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8" name="Google Shape;608;p44"/>
          <p:cNvSpPr/>
          <p:nvPr/>
        </p:nvSpPr>
        <p:spPr>
          <a:xfrm>
            <a:off x="1318260" y="2120265"/>
            <a:ext cx="4879200" cy="1200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4"/>
          <p:cNvSpPr/>
          <p:nvPr/>
        </p:nvSpPr>
        <p:spPr>
          <a:xfrm>
            <a:off x="3039110" y="1818005"/>
            <a:ext cx="471300" cy="219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4"/>
          <p:cNvSpPr/>
          <p:nvPr/>
        </p:nvSpPr>
        <p:spPr>
          <a:xfrm>
            <a:off x="4726305" y="10560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Google Shape;610;p44"/>
          <p:cNvCxnSpPr/>
          <p:nvPr/>
        </p:nvCxnSpPr>
        <p:spPr>
          <a:xfrm rot="5400000">
            <a:off x="3137605" y="1360215"/>
            <a:ext cx="593700" cy="323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1" name="Google Shape;611;p44"/>
          <p:cNvCxnSpPr/>
          <p:nvPr/>
        </p:nvCxnSpPr>
        <p:spPr>
          <a:xfrm>
            <a:off x="3506470" y="1925955"/>
            <a:ext cx="252000" cy="195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2" name="Google Shape;612;p44"/>
          <p:cNvSpPr/>
          <p:nvPr/>
        </p:nvSpPr>
        <p:spPr>
          <a:xfrm>
            <a:off x="2119630" y="2394585"/>
            <a:ext cx="2935500" cy="633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4"/>
          <p:cNvSpPr/>
          <p:nvPr/>
        </p:nvSpPr>
        <p:spPr>
          <a:xfrm>
            <a:off x="3138170" y="35953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4" name="Google Shape;614;p44"/>
          <p:cNvCxnSpPr>
            <a:stCxn id="613" idx="3"/>
            <a:endCxn id="612" idx="2"/>
          </p:cNvCxnSpPr>
          <p:nvPr/>
        </p:nvCxnSpPr>
        <p:spPr>
          <a:xfrm flipH="1" rot="10800000">
            <a:off x="3466970" y="3027470"/>
            <a:ext cx="120300" cy="736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5" name="Google Shape;615;p44"/>
          <p:cNvSpPr/>
          <p:nvPr/>
        </p:nvSpPr>
        <p:spPr>
          <a:xfrm>
            <a:off x="1377950" y="2162175"/>
            <a:ext cx="165000" cy="865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4"/>
          <p:cNvSpPr/>
          <p:nvPr/>
        </p:nvSpPr>
        <p:spPr>
          <a:xfrm>
            <a:off x="1270000" y="3075305"/>
            <a:ext cx="396900" cy="201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4"/>
          <p:cNvSpPr/>
          <p:nvPr/>
        </p:nvSpPr>
        <p:spPr>
          <a:xfrm>
            <a:off x="810895" y="181737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Google Shape;618;p44"/>
          <p:cNvCxnSpPr/>
          <p:nvPr/>
        </p:nvCxnSpPr>
        <p:spPr>
          <a:xfrm flipH="1" rot="-5400000">
            <a:off x="956910" y="2173640"/>
            <a:ext cx="440100" cy="403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9" name="Google Shape;619;p44"/>
          <p:cNvCxnSpPr>
            <a:stCxn id="615" idx="3"/>
            <a:endCxn id="616" idx="3"/>
          </p:cNvCxnSpPr>
          <p:nvPr/>
        </p:nvCxnSpPr>
        <p:spPr>
          <a:xfrm>
            <a:off x="1542950" y="2594925"/>
            <a:ext cx="123900" cy="581100"/>
          </a:xfrm>
          <a:prstGeom prst="bentConnector3">
            <a:avLst>
              <a:gd fmla="val 30616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5/AppData/Roaming/PolarisOffice/ETemp/1648_12491944/fImage472744821478.png" id="624" name="Google Shape;62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6140"/>
            <a:ext cx="6364606" cy="48234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5" name="Google Shape;625;p4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메일 – 휴지통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메일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626" name="Google Shape;626;p45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휴지통 탭을 눌러 휴지통으로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제목, 내용, 제목 + 내용으로 검색이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 제목을 눌러, 메일을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메일을 선택해 영구 삭제 또는 복구할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메일 탭을 눌러 휴지통을 조회, 복구, 영구 삭제할 수 있다.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627" name="Google Shape;627;p45"/>
          <p:cNvSpPr/>
          <p:nvPr/>
        </p:nvSpPr>
        <p:spPr>
          <a:xfrm>
            <a:off x="4164330" y="1821815"/>
            <a:ext cx="2033400" cy="251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5"/>
          <p:cNvSpPr/>
          <p:nvPr/>
        </p:nvSpPr>
        <p:spPr>
          <a:xfrm>
            <a:off x="3595370" y="10560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" name="Google Shape;629;p45"/>
          <p:cNvCxnSpPr>
            <a:stCxn id="630" idx="2"/>
            <a:endCxn id="627" idx="0"/>
          </p:cNvCxnSpPr>
          <p:nvPr/>
        </p:nvCxnSpPr>
        <p:spPr>
          <a:xfrm flipH="1" rot="-5400000">
            <a:off x="4821855" y="1462655"/>
            <a:ext cx="428100" cy="290400"/>
          </a:xfrm>
          <a:prstGeom prst="bentConnector3">
            <a:avLst>
              <a:gd fmla="val 4991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1" name="Google Shape;631;p45"/>
          <p:cNvSpPr/>
          <p:nvPr/>
        </p:nvSpPr>
        <p:spPr>
          <a:xfrm>
            <a:off x="1318260" y="2120265"/>
            <a:ext cx="4879200" cy="1200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5"/>
          <p:cNvSpPr/>
          <p:nvPr/>
        </p:nvSpPr>
        <p:spPr>
          <a:xfrm>
            <a:off x="3481070" y="1826895"/>
            <a:ext cx="616500" cy="219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5"/>
          <p:cNvSpPr/>
          <p:nvPr/>
        </p:nvSpPr>
        <p:spPr>
          <a:xfrm>
            <a:off x="4726305" y="10560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3" name="Google Shape;633;p45"/>
          <p:cNvCxnSpPr>
            <a:stCxn id="628" idx="1"/>
            <a:endCxn id="632" idx="1"/>
          </p:cNvCxnSpPr>
          <p:nvPr/>
        </p:nvCxnSpPr>
        <p:spPr>
          <a:xfrm flipH="1">
            <a:off x="3481070" y="1224905"/>
            <a:ext cx="114300" cy="711900"/>
          </a:xfrm>
          <a:prstGeom prst="bentConnector3">
            <a:avLst>
              <a:gd fmla="val 32294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4" name="Google Shape;634;p45"/>
          <p:cNvCxnSpPr/>
          <p:nvPr/>
        </p:nvCxnSpPr>
        <p:spPr>
          <a:xfrm flipH="1">
            <a:off x="3757985" y="1934845"/>
            <a:ext cx="338400" cy="186000"/>
          </a:xfrm>
          <a:prstGeom prst="bentConnector4">
            <a:avLst>
              <a:gd fmla="val -75230" name="adj1"/>
              <a:gd fmla="val 79825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5" name="Google Shape;635;p45"/>
          <p:cNvSpPr/>
          <p:nvPr/>
        </p:nvSpPr>
        <p:spPr>
          <a:xfrm>
            <a:off x="2119630" y="2394585"/>
            <a:ext cx="2216100" cy="633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5"/>
          <p:cNvSpPr/>
          <p:nvPr/>
        </p:nvSpPr>
        <p:spPr>
          <a:xfrm>
            <a:off x="3063240" y="385127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45"/>
          <p:cNvCxnSpPr>
            <a:stCxn id="636" idx="3"/>
            <a:endCxn id="635" idx="2"/>
          </p:cNvCxnSpPr>
          <p:nvPr/>
        </p:nvCxnSpPr>
        <p:spPr>
          <a:xfrm rot="10800000">
            <a:off x="3227640" y="3027475"/>
            <a:ext cx="164400" cy="992700"/>
          </a:xfrm>
          <a:prstGeom prst="bentConnector4">
            <a:avLst>
              <a:gd fmla="val -138980" name="adj1"/>
              <a:gd fmla="val 58545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8" name="Google Shape;638;p45"/>
          <p:cNvSpPr/>
          <p:nvPr/>
        </p:nvSpPr>
        <p:spPr>
          <a:xfrm>
            <a:off x="1377950" y="2162175"/>
            <a:ext cx="165000" cy="865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5"/>
          <p:cNvSpPr/>
          <p:nvPr/>
        </p:nvSpPr>
        <p:spPr>
          <a:xfrm>
            <a:off x="1344930" y="3086100"/>
            <a:ext cx="652800" cy="200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5"/>
          <p:cNvSpPr/>
          <p:nvPr/>
        </p:nvSpPr>
        <p:spPr>
          <a:xfrm>
            <a:off x="1668145" y="360108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1" name="Google Shape;641;p45"/>
          <p:cNvCxnSpPr>
            <a:stCxn id="640" idx="1"/>
            <a:endCxn id="638" idx="1"/>
          </p:cNvCxnSpPr>
          <p:nvPr/>
        </p:nvCxnSpPr>
        <p:spPr>
          <a:xfrm rot="10800000">
            <a:off x="1378045" y="2594885"/>
            <a:ext cx="290100" cy="1175100"/>
          </a:xfrm>
          <a:prstGeom prst="bentConnector3">
            <a:avLst>
              <a:gd fmla="val 17878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2" name="Google Shape;642;p45"/>
          <p:cNvCxnSpPr>
            <a:stCxn id="638" idx="3"/>
            <a:endCxn id="639" idx="0"/>
          </p:cNvCxnSpPr>
          <p:nvPr/>
        </p:nvCxnSpPr>
        <p:spPr>
          <a:xfrm>
            <a:off x="1542950" y="2594925"/>
            <a:ext cx="128400" cy="491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2115724.png" id="647" name="Google Shape;6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48" name="Google Shape;648;p4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문서관리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문서관리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내 작업 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문서관리 페이지 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649" name="Google Shape;649;p46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395600"/>
                <a:gridCol w="2219325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이름 출력 후 하위 폴더들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하위 폴더 안에 있는 문서들이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클릭 시 오른쪽 오버레이로 상세 보기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New folder를 클릭 시 현재 경로에 새로운 폴더 생성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upload버튼을 이용해 내 pc에 존재하는 파일들을 업로드 할 수 있다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파일크기, 타입, 생성날짜를 기준으로 정렬 할 수 있다.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7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파일 출력 형식을 지정(폴더식, 리스트식)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8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스위치 on/off로 상세보기 제어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9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검색 가능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10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상세 보기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통합 검색 시 나오는 결과 창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650" name="Google Shape;650;p46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6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240122841478.png" id="652" name="Google Shape;65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46"/>
          <p:cNvSpPr/>
          <p:nvPr/>
        </p:nvSpPr>
        <p:spPr>
          <a:xfrm>
            <a:off x="2967990" y="970280"/>
            <a:ext cx="329700" cy="28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6"/>
          <p:cNvSpPr/>
          <p:nvPr/>
        </p:nvSpPr>
        <p:spPr>
          <a:xfrm>
            <a:off x="883920" y="18561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6"/>
          <p:cNvSpPr/>
          <p:nvPr/>
        </p:nvSpPr>
        <p:spPr>
          <a:xfrm>
            <a:off x="2332990" y="148399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10112859358.png" id="656" name="Google Shape;65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58315"/>
            <a:ext cx="864870" cy="37274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6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p46"/>
          <p:cNvSpPr/>
          <p:nvPr/>
        </p:nvSpPr>
        <p:spPr>
          <a:xfrm>
            <a:off x="3293110" y="362712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Google Shape;659;p46"/>
          <p:cNvCxnSpPr>
            <a:stCxn id="654" idx="3"/>
          </p:cNvCxnSpPr>
          <p:nvPr/>
        </p:nvCxnSpPr>
        <p:spPr>
          <a:xfrm>
            <a:off x="1213620" y="2025305"/>
            <a:ext cx="2706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0" name="Google Shape;660;p46"/>
          <p:cNvCxnSpPr>
            <a:stCxn id="655" idx="2"/>
          </p:cNvCxnSpPr>
          <p:nvPr/>
        </p:nvCxnSpPr>
        <p:spPr>
          <a:xfrm flipH="1">
            <a:off x="1986040" y="1822395"/>
            <a:ext cx="511800" cy="27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1" name="Google Shape;661;p46"/>
          <p:cNvCxnSpPr/>
          <p:nvPr/>
        </p:nvCxnSpPr>
        <p:spPr>
          <a:xfrm flipH="1">
            <a:off x="2606730" y="1473835"/>
            <a:ext cx="719400" cy="60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2" name="Google Shape;662;p46"/>
          <p:cNvCxnSpPr>
            <a:stCxn id="658" idx="0"/>
          </p:cNvCxnSpPr>
          <p:nvPr/>
        </p:nvCxnSpPr>
        <p:spPr>
          <a:xfrm rot="10800000">
            <a:off x="2776660" y="2344920"/>
            <a:ext cx="681300" cy="128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3" name="Google Shape;663;p46"/>
          <p:cNvSpPr/>
          <p:nvPr/>
        </p:nvSpPr>
        <p:spPr>
          <a:xfrm>
            <a:off x="4344670" y="165798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46"/>
          <p:cNvCxnSpPr/>
          <p:nvPr/>
        </p:nvCxnSpPr>
        <p:spPr>
          <a:xfrm>
            <a:off x="4525645" y="1985010"/>
            <a:ext cx="643200" cy="13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5" name="Google Shape;665;p46"/>
          <p:cNvSpPr/>
          <p:nvPr/>
        </p:nvSpPr>
        <p:spPr>
          <a:xfrm>
            <a:off x="4407535" y="236791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46"/>
          <p:cNvCxnSpPr/>
          <p:nvPr/>
        </p:nvCxnSpPr>
        <p:spPr>
          <a:xfrm flipH="1" rot="10800000">
            <a:off x="4740910" y="2310150"/>
            <a:ext cx="841500" cy="22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7" name="Google Shape;667;p46"/>
          <p:cNvSpPr/>
          <p:nvPr/>
        </p:nvSpPr>
        <p:spPr>
          <a:xfrm>
            <a:off x="4407535" y="3122930"/>
            <a:ext cx="41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8" name="Google Shape;668;p46"/>
          <p:cNvCxnSpPr>
            <a:stCxn id="667" idx="3"/>
          </p:cNvCxnSpPr>
          <p:nvPr/>
        </p:nvCxnSpPr>
        <p:spPr>
          <a:xfrm flipH="1" rot="10800000">
            <a:off x="4827235" y="3280730"/>
            <a:ext cx="279300" cy="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9" name="Google Shape;669;p46"/>
          <p:cNvSpPr/>
          <p:nvPr/>
        </p:nvSpPr>
        <p:spPr>
          <a:xfrm>
            <a:off x="948690" y="251777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0" name="Google Shape;670;p46"/>
          <p:cNvCxnSpPr/>
          <p:nvPr/>
        </p:nvCxnSpPr>
        <p:spPr>
          <a:xfrm flipH="1" rot="10800000">
            <a:off x="1293495" y="2498610"/>
            <a:ext cx="261600" cy="21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1" name="Google Shape;671;p46"/>
          <p:cNvSpPr/>
          <p:nvPr/>
        </p:nvSpPr>
        <p:spPr>
          <a:xfrm>
            <a:off x="2061845" y="31769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2" name="Google Shape;672;p46"/>
          <p:cNvCxnSpPr/>
          <p:nvPr/>
        </p:nvCxnSpPr>
        <p:spPr>
          <a:xfrm flipH="1" rot="10800000">
            <a:off x="2282190" y="2885345"/>
            <a:ext cx="217200" cy="28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:/Users/PC-14/AppData/Roaming/PolarisOffice/ETemp/10852_19373776/fImage41203036962.png" id="673" name="Google Shape;673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8355" y="912495"/>
            <a:ext cx="858520" cy="9575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3354464.png" id="678" name="Google Shape;67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79" name="Google Shape;679;p4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문서관리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문서관리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내 작업 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문서관리 페이지 새로운 폴더 생성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680" name="Google Shape;680;p47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새로운 폴더 생성 하면 new folder 폴더가 생성되다.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새로운 폴더 생성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681" name="Google Shape;681;p47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7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240123405705.png" id="683" name="Google Shape;68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7"/>
          <p:cNvSpPr/>
          <p:nvPr/>
        </p:nvSpPr>
        <p:spPr>
          <a:xfrm>
            <a:off x="883920" y="18561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10113448145.png" id="685" name="Google Shape;68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58315"/>
            <a:ext cx="864870" cy="37274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7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7" name="Google Shape;687;p47"/>
          <p:cNvCxnSpPr>
            <a:stCxn id="684" idx="3"/>
          </p:cNvCxnSpPr>
          <p:nvPr/>
        </p:nvCxnSpPr>
        <p:spPr>
          <a:xfrm>
            <a:off x="1213620" y="2025305"/>
            <a:ext cx="2706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:/Users/PC-14/AppData/Roaming/PolarisOffice/ETemp/10852_19373776/fImage154323653281.png" id="688" name="Google Shape;68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080" y="2333625"/>
            <a:ext cx="3326131" cy="22155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3676827.png" id="693" name="Google Shape;6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4" name="Google Shape;694;p4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문서관리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문서관리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내 작업 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문서관리 페이지 문서 업로드 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695" name="Google Shape;695;p48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upload클릭 시 문서 선택 창 출력된다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선택 후 Done을 눌러 업로드 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현재 폴더에 문서가 업로드 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 업로드 하는 방식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696" name="Google Shape;696;p48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8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240123729961.png" id="698" name="Google Shape;69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8"/>
          <p:cNvSpPr/>
          <p:nvPr/>
        </p:nvSpPr>
        <p:spPr>
          <a:xfrm>
            <a:off x="991870" y="17932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1011374491.png" id="700" name="Google Shape;70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58315"/>
            <a:ext cx="864870" cy="37274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8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2" name="Google Shape;702;p48"/>
          <p:cNvCxnSpPr>
            <a:stCxn id="699" idx="3"/>
          </p:cNvCxnSpPr>
          <p:nvPr/>
        </p:nvCxnSpPr>
        <p:spPr>
          <a:xfrm>
            <a:off x="1321570" y="1962440"/>
            <a:ext cx="5943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:/Users/PC-14/AppData/Roaming/PolarisOffice/ETemp/10852_19373776/fImage244913802995.png" id="703" name="Google Shape;70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8695" y="2288540"/>
            <a:ext cx="2741930" cy="14154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4" name="Google Shape;704;p48"/>
          <p:cNvSpPr/>
          <p:nvPr/>
        </p:nvSpPr>
        <p:spPr>
          <a:xfrm>
            <a:off x="991870" y="406717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80503821942.png" id="705" name="Google Shape;705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505" y="4074160"/>
            <a:ext cx="2698750" cy="12299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/Users/PC-14/AppData/Roaming/PolarisOffice/ETemp/10852_19373776/fImage47863834827.png" id="706" name="Google Shape;706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8440" y="2209165"/>
            <a:ext cx="2299970" cy="157543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7" name="Google Shape;707;p48"/>
          <p:cNvSpPr/>
          <p:nvPr/>
        </p:nvSpPr>
        <p:spPr>
          <a:xfrm>
            <a:off x="4020820" y="180213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3855436.png" id="712" name="Google Shape;71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3" name="Google Shape;713;p4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문서관리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문서관리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내 작업 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문서관리 페이지 출력 방식 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14" name="Google Shape;714;p49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출력 형식을 리스트로도 바꿀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 형식 변경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15" name="Google Shape;715;p49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9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240123902391.png" id="717" name="Google Shape;71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PC-14/AppData/Roaming/PolarisOffice/ETemp/10852_19373776/fImage10113924604.png" id="718" name="Google Shape;71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76095"/>
            <a:ext cx="864870" cy="3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9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0" name="Google Shape;720;p49"/>
          <p:cNvCxnSpPr>
            <a:stCxn id="721" idx="3"/>
          </p:cNvCxnSpPr>
          <p:nvPr/>
        </p:nvCxnSpPr>
        <p:spPr>
          <a:xfrm>
            <a:off x="1627005" y="1953550"/>
            <a:ext cx="1313100" cy="15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:/Users/PC-14/AppData/Roaming/PolarisOffice/ETemp/10852_19373776/fImage47863983902.png" id="722" name="Google Shape;722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8440" y="2209165"/>
            <a:ext cx="2299970" cy="1575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PC-14/AppData/Roaming/PolarisOffice/ETemp/10852_19373776/fImage23209402153.png" id="723" name="Google Shape;723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5410" y="2114550"/>
            <a:ext cx="4683126" cy="202057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9"/>
          <p:cNvSpPr/>
          <p:nvPr/>
        </p:nvSpPr>
        <p:spPr>
          <a:xfrm>
            <a:off x="1297305" y="178435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403292.png" id="728" name="Google Shape;72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9" name="Google Shape;729;p5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문서관리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문서관리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내 작업 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문서관리 페이지 문서 수정, 삭제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30" name="Google Shape;730;p50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마우스 우클릭을 이용해 이름을 변경하거나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 이름 변경, 문서 삭제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31" name="Google Shape;731;p50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0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240124082382.png" id="733" name="Google Shape;73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PC-14/AppData/Roaming/PolarisOffice/ETemp/10852_19373776/fImage10114097421.png" id="734" name="Google Shape;73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76095"/>
            <a:ext cx="864870" cy="3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50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PC-14/AppData/Roaming/PolarisOffice/ETemp/10852_19373776/fImage285854178716.png" id="736" name="Google Shape;736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3655" y="1765300"/>
            <a:ext cx="4853940" cy="345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7" name="Google Shape;737;p50"/>
          <p:cNvCxnSpPr/>
          <p:nvPr/>
        </p:nvCxnSpPr>
        <p:spPr>
          <a:xfrm>
            <a:off x="2295525" y="1807210"/>
            <a:ext cx="788100" cy="89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8" name="Google Shape;738;p50"/>
          <p:cNvSpPr/>
          <p:nvPr/>
        </p:nvSpPr>
        <p:spPr>
          <a:xfrm>
            <a:off x="1962785" y="16408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" y="868045"/>
            <a:ext cx="6372224" cy="46786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4" name="Google Shape;744;p5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이동근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내 작업 히스토리 리스트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내 작업의 히스토리 리스트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45" name="Google Shape;745;p51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내 작업과 관련된 모든 히스토리를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히스토리를 프로젝트 별로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Go 버튼을 클릭하면, 해당 히스토리가 발생한 페이지로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 리스트를 조회, 정렬,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746" name="Google Shape;746;p51"/>
          <p:cNvCxnSpPr>
            <a:stCxn id="747" idx="2"/>
          </p:cNvCxnSpPr>
          <p:nvPr/>
        </p:nvCxnSpPr>
        <p:spPr>
          <a:xfrm flipH="1" rot="-5400000">
            <a:off x="5220195" y="2385115"/>
            <a:ext cx="511200" cy="6444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8" name="Google Shape;748;p51"/>
          <p:cNvCxnSpPr/>
          <p:nvPr/>
        </p:nvCxnSpPr>
        <p:spPr>
          <a:xfrm>
            <a:off x="1891030" y="1409065"/>
            <a:ext cx="643200" cy="370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7" name="Google Shape;747;p51"/>
          <p:cNvSpPr/>
          <p:nvPr/>
        </p:nvSpPr>
        <p:spPr>
          <a:xfrm>
            <a:off x="4989195" y="211391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51"/>
          <p:cNvSpPr/>
          <p:nvPr/>
        </p:nvSpPr>
        <p:spPr>
          <a:xfrm>
            <a:off x="1562100" y="124015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1"/>
          <p:cNvSpPr/>
          <p:nvPr/>
        </p:nvSpPr>
        <p:spPr>
          <a:xfrm>
            <a:off x="1282700" y="2070100"/>
            <a:ext cx="4934100" cy="1939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51"/>
          <p:cNvSpPr/>
          <p:nvPr/>
        </p:nvSpPr>
        <p:spPr>
          <a:xfrm>
            <a:off x="1282700" y="1779270"/>
            <a:ext cx="2502000" cy="243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51"/>
          <p:cNvSpPr/>
          <p:nvPr/>
        </p:nvSpPr>
        <p:spPr>
          <a:xfrm>
            <a:off x="5747385" y="2070100"/>
            <a:ext cx="412800" cy="1649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51"/>
          <p:cNvSpPr/>
          <p:nvPr/>
        </p:nvSpPr>
        <p:spPr>
          <a:xfrm>
            <a:off x="798195" y="173545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4" name="Google Shape;754;p51"/>
          <p:cNvCxnSpPr>
            <a:stCxn id="753" idx="2"/>
            <a:endCxn id="750" idx="1"/>
          </p:cNvCxnSpPr>
          <p:nvPr/>
        </p:nvCxnSpPr>
        <p:spPr>
          <a:xfrm flipH="1" rot="-5400000">
            <a:off x="639495" y="2396355"/>
            <a:ext cx="966300" cy="320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5" name="Google Shape;755;p51"/>
          <p:cNvSpPr/>
          <p:nvPr/>
        </p:nvSpPr>
        <p:spPr>
          <a:xfrm>
            <a:off x="3844290" y="1774825"/>
            <a:ext cx="2329800" cy="217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p5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C0C0C"/>
                          </a:solidFill>
                        </a:rPr>
                        <a:t>프로젝트 화면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대시보드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대시보드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61" name="Google Shape;761;p52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탭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각 컨텐츠로 이동하는 탭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대시보드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프로젝트와 관련된 내용을 요약하여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카드 형식으로 출력된다.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최근 업무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원하는 업무아이콘을 클릭 시 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해당 업무상세화면으로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최근 이슈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제목 클릭시 해당 이슈상세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화면으로 이동한다.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최근 히스토리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버튼 클릭시, 해당 히스토리가 기록된 페이지로 이동한다.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프로젝트명 클릭 시, 출력되는 대시보드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최근 작업 현황 조회 및 해당 페이지로 이동한다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762" name="Google Shape;76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972" y="1034769"/>
            <a:ext cx="5614326" cy="5823231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2"/>
          <p:cNvSpPr/>
          <p:nvPr/>
        </p:nvSpPr>
        <p:spPr>
          <a:xfrm>
            <a:off x="2172977" y="1062719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2"/>
          <p:cNvSpPr/>
          <p:nvPr/>
        </p:nvSpPr>
        <p:spPr>
          <a:xfrm>
            <a:off x="1807634" y="1609686"/>
            <a:ext cx="2908200" cy="181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Google Shape;765;p52"/>
          <p:cNvCxnSpPr>
            <a:stCxn id="763" idx="3"/>
            <a:endCxn id="764" idx="0"/>
          </p:cNvCxnSpPr>
          <p:nvPr/>
        </p:nvCxnSpPr>
        <p:spPr>
          <a:xfrm>
            <a:off x="2502077" y="1231619"/>
            <a:ext cx="759600" cy="378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6" name="Google Shape;766;p52"/>
          <p:cNvSpPr/>
          <p:nvPr/>
        </p:nvSpPr>
        <p:spPr>
          <a:xfrm>
            <a:off x="1663700" y="1806536"/>
            <a:ext cx="4317900" cy="4788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2"/>
          <p:cNvSpPr/>
          <p:nvPr/>
        </p:nvSpPr>
        <p:spPr>
          <a:xfrm>
            <a:off x="1134306" y="2061786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8" name="Google Shape;768;p52"/>
          <p:cNvCxnSpPr>
            <a:stCxn id="767" idx="2"/>
            <a:endCxn id="766" idx="1"/>
          </p:cNvCxnSpPr>
          <p:nvPr/>
        </p:nvCxnSpPr>
        <p:spPr>
          <a:xfrm flipH="1" rot="-5400000">
            <a:off x="580506" y="3117936"/>
            <a:ext cx="1801500" cy="3648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69" name="Google Shape;769;p52"/>
          <p:cNvSpPr/>
          <p:nvPr/>
        </p:nvSpPr>
        <p:spPr>
          <a:xfrm>
            <a:off x="1735189" y="4129838"/>
            <a:ext cx="2050200" cy="442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2"/>
          <p:cNvSpPr/>
          <p:nvPr/>
        </p:nvSpPr>
        <p:spPr>
          <a:xfrm>
            <a:off x="2595733" y="3615677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52"/>
          <p:cNvCxnSpPr>
            <a:endCxn id="769" idx="0"/>
          </p:cNvCxnSpPr>
          <p:nvPr/>
        </p:nvCxnSpPr>
        <p:spPr>
          <a:xfrm flipH="1" rot="-5400000">
            <a:off x="2671789" y="4041338"/>
            <a:ext cx="176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2" name="Google Shape;772;p52"/>
          <p:cNvSpPr/>
          <p:nvPr/>
        </p:nvSpPr>
        <p:spPr>
          <a:xfrm>
            <a:off x="2760283" y="4910514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2"/>
          <p:cNvSpPr/>
          <p:nvPr/>
        </p:nvSpPr>
        <p:spPr>
          <a:xfrm>
            <a:off x="3381457" y="5410200"/>
            <a:ext cx="441300" cy="989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4" name="Google Shape;774;p52"/>
          <p:cNvCxnSpPr>
            <a:endCxn id="773" idx="1"/>
          </p:cNvCxnSpPr>
          <p:nvPr/>
        </p:nvCxnSpPr>
        <p:spPr>
          <a:xfrm flipH="1" rot="-5400000">
            <a:off x="2824807" y="5348250"/>
            <a:ext cx="656700" cy="4566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5" name="Google Shape;775;p52"/>
          <p:cNvSpPr/>
          <p:nvPr/>
        </p:nvSpPr>
        <p:spPr>
          <a:xfrm>
            <a:off x="3822700" y="4129837"/>
            <a:ext cx="2159100" cy="1017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2"/>
          <p:cNvSpPr/>
          <p:nvPr/>
        </p:nvSpPr>
        <p:spPr>
          <a:xfrm>
            <a:off x="5170457" y="5160108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p52"/>
          <p:cNvCxnSpPr>
            <a:stCxn id="776" idx="1"/>
            <a:endCxn id="775" idx="2"/>
          </p:cNvCxnSpPr>
          <p:nvPr/>
        </p:nvCxnSpPr>
        <p:spPr>
          <a:xfrm rot="10800000">
            <a:off x="4902257" y="5147808"/>
            <a:ext cx="268200" cy="1812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2" name="Google Shape;782;p5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C0C0C"/>
                          </a:solidFill>
                        </a:rPr>
                        <a:t>프로젝트 화면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상세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상세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83" name="Google Shape;783;p53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개요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프로젝트명과 시작일, 마감일, 공개범위, 진행상태, 프로젝트 소개를 출력한다.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상단의 수정버튼을 통해 수정페이지로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공지사항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프로젝트의 공지사항과 중요첨부 파일을 출력한다. 중요 첨부파일은 3개, 공지사항은 한 개만 등록할 수 있으며, 상단의 수정버튼을 통해 수정페이지로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구성원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해당 프로젝트에 참여하고 있는 구성원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리스트를 출력한다. 클릭하여 상세조회, 권한부여, 멤버탈퇴(제명)를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상세 클릭 시, 출력되는 상세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프로젝트의 정보와 공지사항, 구성원을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784" name="Google Shape;78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560" y="1004630"/>
            <a:ext cx="5580443" cy="585337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3"/>
          <p:cNvSpPr/>
          <p:nvPr/>
        </p:nvSpPr>
        <p:spPr>
          <a:xfrm>
            <a:off x="1634067" y="1972732"/>
            <a:ext cx="4275600" cy="1710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53"/>
          <p:cNvSpPr/>
          <p:nvPr/>
        </p:nvSpPr>
        <p:spPr>
          <a:xfrm>
            <a:off x="2856987" y="1562253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7" name="Google Shape;787;p53"/>
          <p:cNvCxnSpPr>
            <a:stCxn id="786" idx="3"/>
            <a:endCxn id="785" idx="0"/>
          </p:cNvCxnSpPr>
          <p:nvPr/>
        </p:nvCxnSpPr>
        <p:spPr>
          <a:xfrm>
            <a:off x="3186087" y="1731153"/>
            <a:ext cx="585900" cy="241500"/>
          </a:xfrm>
          <a:prstGeom prst="bentConnector2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8" name="Google Shape;788;p53"/>
          <p:cNvSpPr/>
          <p:nvPr/>
        </p:nvSpPr>
        <p:spPr>
          <a:xfrm>
            <a:off x="1634067" y="3784600"/>
            <a:ext cx="4275600" cy="2133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53"/>
          <p:cNvSpPr/>
          <p:nvPr/>
        </p:nvSpPr>
        <p:spPr>
          <a:xfrm>
            <a:off x="936216" y="4513600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0" name="Google Shape;790;p53"/>
          <p:cNvCxnSpPr>
            <a:stCxn id="789" idx="3"/>
            <a:endCxn id="788" idx="1"/>
          </p:cNvCxnSpPr>
          <p:nvPr/>
        </p:nvCxnSpPr>
        <p:spPr>
          <a:xfrm>
            <a:off x="1265316" y="4682500"/>
            <a:ext cx="368700" cy="168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1" name="Google Shape;791;p53"/>
          <p:cNvSpPr/>
          <p:nvPr/>
        </p:nvSpPr>
        <p:spPr>
          <a:xfrm>
            <a:off x="1634067" y="5994400"/>
            <a:ext cx="1551900" cy="736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53"/>
          <p:cNvSpPr/>
          <p:nvPr/>
        </p:nvSpPr>
        <p:spPr>
          <a:xfrm>
            <a:off x="926820" y="6058767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3" name="Google Shape;793;p53"/>
          <p:cNvCxnSpPr>
            <a:stCxn id="792" idx="3"/>
            <a:endCxn id="791" idx="1"/>
          </p:cNvCxnSpPr>
          <p:nvPr/>
        </p:nvCxnSpPr>
        <p:spPr>
          <a:xfrm>
            <a:off x="1255920" y="6227667"/>
            <a:ext cx="378000" cy="135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0975"/>
            <a:ext cx="6443674" cy="42935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7" name="Google Shape;137;p1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로그인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20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김진혁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/home/register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로그인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38" name="Google Shape;138;p18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회원가입 등록폼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이메일, 닉네임, 비밀번호를 입력받는다.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로그인 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이용약관에 동의를 체크하고 다음 버튼을 클릭하면 해당 이메일로 이메일 인증 링크를 전송한다.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회원가입 페이지이다. 이메일과 닉네임, 비밀번호를 입력받아 회원가입을 진행하며, 이용약관을 체크하고 “다음”버튼을 클릭하면 등록한 이메일로 이메일 인증 링크를 보낸다. 해당 페이지에서는 다시 로그인 페이지로 이동하게 된다.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39" name="Google Shape;139;p18"/>
          <p:cNvSpPr/>
          <p:nvPr/>
        </p:nvSpPr>
        <p:spPr>
          <a:xfrm>
            <a:off x="445327" y="42369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445320" y="212352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8"/>
          <p:cNvSpPr/>
          <p:nvPr/>
        </p:nvSpPr>
        <p:spPr>
          <a:xfrm>
            <a:off x="4356075" y="4574700"/>
            <a:ext cx="954000" cy="259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5274190" y="423689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838225" y="4113956"/>
            <a:ext cx="2125200" cy="922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866875" y="2461325"/>
            <a:ext cx="2226000" cy="1570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" name="Google Shape;798;p5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C0C0C"/>
                          </a:solidFill>
                        </a:rPr>
                        <a:t>프로젝트 화면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대시보드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구성원 프로필 상세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799" name="Google Shape;799;p54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프로필 상세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구성원의 섬네일을 클릭하여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프로필 상세를 볼 수 있다.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닉네임, 참가 프로젝트 수, 좋아요, 업무 수, 자기소개를 볼 수 있으며, 권한부여와 멤버탈퇴(제명)이 가능하다.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권한부여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자신이 프로젝트의 PL일 경우,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구성원에 권한부여를 할 수 있다.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PL또한 양도 할 수 있으며, PL권한이 없을 시에는 버튼이 보이지 않는다.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멤버탈퇴(제명)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참여하고 있는 프로젝트에서 탈퇴하거나 PL권한을 소유 시, 참여하고 있는 구성원을 프로젝트에서 제명할 수 있다.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탈퇴(제명)에는 사유가 필요하며, 해당 구성원이 프로젝트에서 제명되어도 업무와 문서는 사라지지 않는다.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구성원의 섬네일을 클릭 시 볼 수 있는 프로필 상세.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800" name="Google Shape;80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04" y="1291552"/>
            <a:ext cx="6035565" cy="5303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512" y="1955799"/>
            <a:ext cx="1656918" cy="2763821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54"/>
          <p:cNvSpPr/>
          <p:nvPr/>
        </p:nvSpPr>
        <p:spPr>
          <a:xfrm>
            <a:off x="1099512" y="1955799"/>
            <a:ext cx="1656900" cy="2763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3" name="Google Shape;803;p54"/>
          <p:cNvCxnSpPr>
            <a:endCxn id="802" idx="1"/>
          </p:cNvCxnSpPr>
          <p:nvPr/>
        </p:nvCxnSpPr>
        <p:spPr>
          <a:xfrm rot="-5400000">
            <a:off x="-289488" y="4177449"/>
            <a:ext cx="2228700" cy="5493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4" name="Google Shape;804;p54"/>
          <p:cNvSpPr/>
          <p:nvPr/>
        </p:nvSpPr>
        <p:spPr>
          <a:xfrm>
            <a:off x="313267" y="5566451"/>
            <a:ext cx="1854300" cy="402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5" name="Google Shape;805;p54"/>
          <p:cNvCxnSpPr/>
          <p:nvPr/>
        </p:nvCxnSpPr>
        <p:spPr>
          <a:xfrm>
            <a:off x="1685750" y="4389975"/>
            <a:ext cx="2001900" cy="1032900"/>
          </a:xfrm>
          <a:prstGeom prst="bentConnector3">
            <a:avLst>
              <a:gd fmla="val 51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806" name="Google Shape;80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7638" y="4510570"/>
            <a:ext cx="2496622" cy="182484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54"/>
          <p:cNvSpPr/>
          <p:nvPr/>
        </p:nvSpPr>
        <p:spPr>
          <a:xfrm>
            <a:off x="3687638" y="4510570"/>
            <a:ext cx="2496600" cy="1824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8" name="Google Shape;808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03938" y="1052233"/>
            <a:ext cx="2496622" cy="3194281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4"/>
          <p:cNvSpPr/>
          <p:nvPr/>
        </p:nvSpPr>
        <p:spPr>
          <a:xfrm>
            <a:off x="3603938" y="1052233"/>
            <a:ext cx="2496600" cy="3171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0" name="Google Shape;810;p54"/>
          <p:cNvCxnSpPr/>
          <p:nvPr/>
        </p:nvCxnSpPr>
        <p:spPr>
          <a:xfrm flipH="1" rot="10800000">
            <a:off x="2379133" y="3513700"/>
            <a:ext cx="1224900" cy="804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1" name="Google Shape;811;p54"/>
          <p:cNvSpPr/>
          <p:nvPr/>
        </p:nvSpPr>
        <p:spPr>
          <a:xfrm>
            <a:off x="221236" y="3097080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4"/>
          <p:cNvSpPr/>
          <p:nvPr/>
        </p:nvSpPr>
        <p:spPr>
          <a:xfrm>
            <a:off x="2379133" y="5046067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4"/>
          <p:cNvSpPr/>
          <p:nvPr/>
        </p:nvSpPr>
        <p:spPr>
          <a:xfrm>
            <a:off x="3074544" y="3104137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8" name="Google Shape;818;p5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C0C0C"/>
                          </a:solidFill>
                        </a:rPr>
                        <a:t>프로젝트 화면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업무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업무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819" name="Google Shape;819;p55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툴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추가, 검색 등이 가능하다.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칸반보드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업무를 진행상태에 대비해 칸반보드로 출력한다. 업무의 제목, 요약된 내용을 확인할 수 있다. 드래그 드롭으로 이동이 가능하며, 데이터베이스에 상시 반영된다.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카드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제목을 클릭할 시 업무 상세화면으로 이동하며, 제목 옆에 있는 버튼을 클릭할 시, 수정, 삭제가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업무 클릭 시, 출력되는 업무 칸반 페이지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업무의 대한 정보와 진행상황을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820" name="Google Shape;82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96" y="1176866"/>
            <a:ext cx="6365822" cy="499533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55"/>
          <p:cNvSpPr/>
          <p:nvPr/>
        </p:nvSpPr>
        <p:spPr>
          <a:xfrm>
            <a:off x="1430867" y="2192867"/>
            <a:ext cx="4707600" cy="245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55"/>
          <p:cNvSpPr/>
          <p:nvPr/>
        </p:nvSpPr>
        <p:spPr>
          <a:xfrm>
            <a:off x="1401233" y="2514600"/>
            <a:ext cx="4766700" cy="3386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5"/>
          <p:cNvSpPr/>
          <p:nvPr/>
        </p:nvSpPr>
        <p:spPr>
          <a:xfrm>
            <a:off x="1507067" y="2743200"/>
            <a:ext cx="1083600" cy="618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55"/>
          <p:cNvSpPr/>
          <p:nvPr/>
        </p:nvSpPr>
        <p:spPr>
          <a:xfrm>
            <a:off x="1884383" y="1648067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55"/>
          <p:cNvSpPr/>
          <p:nvPr/>
        </p:nvSpPr>
        <p:spPr>
          <a:xfrm>
            <a:off x="889711" y="2710200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55"/>
          <p:cNvSpPr/>
          <p:nvPr/>
        </p:nvSpPr>
        <p:spPr>
          <a:xfrm>
            <a:off x="2502450" y="3607234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7" name="Google Shape;827;p55"/>
          <p:cNvCxnSpPr>
            <a:stCxn id="824" idx="2"/>
            <a:endCxn id="821" idx="0"/>
          </p:cNvCxnSpPr>
          <p:nvPr/>
        </p:nvCxnSpPr>
        <p:spPr>
          <a:xfrm flipH="1" rot="-5400000">
            <a:off x="2813333" y="1221467"/>
            <a:ext cx="207000" cy="1735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8" name="Google Shape;828;p55"/>
          <p:cNvCxnSpPr>
            <a:stCxn id="825" idx="2"/>
            <a:endCxn id="822" idx="1"/>
          </p:cNvCxnSpPr>
          <p:nvPr/>
        </p:nvCxnSpPr>
        <p:spPr>
          <a:xfrm flipH="1" rot="-5400000">
            <a:off x="647761" y="3454500"/>
            <a:ext cx="1160100" cy="347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9" name="Google Shape;829;p55"/>
          <p:cNvCxnSpPr>
            <a:endCxn id="823" idx="2"/>
          </p:cNvCxnSpPr>
          <p:nvPr/>
        </p:nvCxnSpPr>
        <p:spPr>
          <a:xfrm rot="10800000">
            <a:off x="2048867" y="3361200"/>
            <a:ext cx="453600" cy="414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4" name="Google Shape;834;p5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C0C0C"/>
                          </a:solidFill>
                        </a:rPr>
                        <a:t>프로젝트 화면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간트차트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간트차트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835" name="Google Shape;835;p56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간트차트 툴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등록, PDF 출력, 뷰(일,주,월로 보기)를 사용할 수 있다.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간트차트 뷰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명과 날짜를 통해, 업무의 스케쥴을 관리할 수 있다. 드래그앤 드롭으로 해당 업무의 기간을 변경할 수 있으며, 바 이미지를 클릭시 해당 업무의 상세화면으로 이동한다.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간트차트 클릭 시, 출력되는 간트차트 페이지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업무사항과 함께 스케쥴을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836" name="Google Shape;83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41" y="1179849"/>
            <a:ext cx="6410362" cy="5043152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56"/>
          <p:cNvSpPr/>
          <p:nvPr/>
        </p:nvSpPr>
        <p:spPr>
          <a:xfrm>
            <a:off x="1337733" y="2106548"/>
            <a:ext cx="4910700" cy="245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56"/>
          <p:cNvSpPr/>
          <p:nvPr/>
        </p:nvSpPr>
        <p:spPr>
          <a:xfrm>
            <a:off x="1337733" y="2404534"/>
            <a:ext cx="4910700" cy="3081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6"/>
          <p:cNvSpPr/>
          <p:nvPr/>
        </p:nvSpPr>
        <p:spPr>
          <a:xfrm>
            <a:off x="2011383" y="1593529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6"/>
          <p:cNvSpPr/>
          <p:nvPr/>
        </p:nvSpPr>
        <p:spPr>
          <a:xfrm>
            <a:off x="715983" y="3141242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1" name="Google Shape;841;p56"/>
          <p:cNvCxnSpPr>
            <a:stCxn id="839" idx="3"/>
          </p:cNvCxnSpPr>
          <p:nvPr/>
        </p:nvCxnSpPr>
        <p:spPr>
          <a:xfrm>
            <a:off x="2340483" y="1762429"/>
            <a:ext cx="335100" cy="344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2" name="Google Shape;842;p56"/>
          <p:cNvCxnSpPr>
            <a:stCxn id="840" idx="2"/>
            <a:endCxn id="838" idx="1"/>
          </p:cNvCxnSpPr>
          <p:nvPr/>
        </p:nvCxnSpPr>
        <p:spPr>
          <a:xfrm flipH="1" rot="-5400000">
            <a:off x="875883" y="3483692"/>
            <a:ext cx="466500" cy="457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6228"/>
            <a:ext cx="6414076" cy="50221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48" name="Google Shape;848;p5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C0C0C"/>
                          </a:solidFill>
                        </a:rPr>
                        <a:t>프로젝트 화면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849" name="Google Shape;849;p57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상세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업무에 대한 상세 내용 및 자료를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첨부파일 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파일을 클릭하면 해당 파일을 다운받을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상세 버튼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삭제버튼을 클릭시 confirm모달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수정버튼을 클릭시 업무 수정화면으로 이동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목록화면을 클릭시 칸반보드/간트차트로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업무의 제목을 클릭 시, 출력되는 업무상세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업무의 내용을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850" name="Google Shape;850;p57"/>
          <p:cNvSpPr/>
          <p:nvPr/>
        </p:nvSpPr>
        <p:spPr>
          <a:xfrm>
            <a:off x="1227667" y="1388533"/>
            <a:ext cx="5071500" cy="3327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7"/>
          <p:cNvSpPr/>
          <p:nvPr/>
        </p:nvSpPr>
        <p:spPr>
          <a:xfrm>
            <a:off x="550495" y="2158999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7"/>
          <p:cNvSpPr/>
          <p:nvPr/>
        </p:nvSpPr>
        <p:spPr>
          <a:xfrm>
            <a:off x="4882014" y="1618531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p57"/>
          <p:cNvCxnSpPr>
            <a:stCxn id="851" idx="2"/>
            <a:endCxn id="850" idx="1"/>
          </p:cNvCxnSpPr>
          <p:nvPr/>
        </p:nvCxnSpPr>
        <p:spPr>
          <a:xfrm flipH="1" rot="-5400000">
            <a:off x="693745" y="2518099"/>
            <a:ext cx="555300" cy="5127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4" name="Google Shape;854;p57"/>
          <p:cNvCxnSpPr>
            <a:stCxn id="852" idx="2"/>
          </p:cNvCxnSpPr>
          <p:nvPr/>
        </p:nvCxnSpPr>
        <p:spPr>
          <a:xfrm rot="-5400000">
            <a:off x="5283564" y="1431631"/>
            <a:ext cx="287700" cy="761700"/>
          </a:xfrm>
          <a:prstGeom prst="bentConnector4">
            <a:avLst>
              <a:gd fmla="val -79458" name="adj1"/>
              <a:gd fmla="val 100809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5" name="Google Shape;855;p57"/>
          <p:cNvSpPr/>
          <p:nvPr/>
        </p:nvSpPr>
        <p:spPr>
          <a:xfrm>
            <a:off x="2490232" y="3363273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57"/>
          <p:cNvSpPr/>
          <p:nvPr/>
        </p:nvSpPr>
        <p:spPr>
          <a:xfrm>
            <a:off x="1394949" y="3701073"/>
            <a:ext cx="771000" cy="386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7" name="Google Shape;857;p57"/>
          <p:cNvCxnSpPr>
            <a:stCxn id="855" idx="1"/>
            <a:endCxn id="856" idx="0"/>
          </p:cNvCxnSpPr>
          <p:nvPr/>
        </p:nvCxnSpPr>
        <p:spPr>
          <a:xfrm flipH="1">
            <a:off x="1780432" y="3532173"/>
            <a:ext cx="709800" cy="168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2" name="Google Shape;862;p5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C0C0C"/>
                          </a:solidFill>
                        </a:rPr>
                        <a:t>프로젝트 화면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863" name="Google Shape;863;p58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등록폼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등록을 위한 폼을 출력한다.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제목, 프로젝트명(자동기입), 중요도, 담당자, 시작일, 마감일, 내용, 첨부파일을 입력 가능하다.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등록 버튼을 누르면, 업무 등록이 완료되고, 업무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취소 버튼을 누르면, 업무 등록이 취소되고, 업무 리스트로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업무등록 클릭 시, 출력되는 업무 등록폼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새로운 업무를 등록할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864" name="Google Shape;86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22152"/>
            <a:ext cx="6372174" cy="499924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58"/>
          <p:cNvSpPr/>
          <p:nvPr/>
        </p:nvSpPr>
        <p:spPr>
          <a:xfrm>
            <a:off x="1227667" y="1388533"/>
            <a:ext cx="5071500" cy="3979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8"/>
          <p:cNvSpPr/>
          <p:nvPr/>
        </p:nvSpPr>
        <p:spPr>
          <a:xfrm>
            <a:off x="5613399" y="1473200"/>
            <a:ext cx="237000" cy="203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58"/>
          <p:cNvSpPr/>
          <p:nvPr/>
        </p:nvSpPr>
        <p:spPr>
          <a:xfrm>
            <a:off x="5871153" y="1473200"/>
            <a:ext cx="237000" cy="203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58"/>
          <p:cNvSpPr/>
          <p:nvPr/>
        </p:nvSpPr>
        <p:spPr>
          <a:xfrm>
            <a:off x="605916" y="1676400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58"/>
          <p:cNvSpPr/>
          <p:nvPr/>
        </p:nvSpPr>
        <p:spPr>
          <a:xfrm>
            <a:off x="4572000" y="1036619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58"/>
          <p:cNvSpPr/>
          <p:nvPr/>
        </p:nvSpPr>
        <p:spPr>
          <a:xfrm>
            <a:off x="5825136" y="991972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1" name="Google Shape;871;p58"/>
          <p:cNvCxnSpPr>
            <a:stCxn id="868" idx="2"/>
            <a:endCxn id="865" idx="1"/>
          </p:cNvCxnSpPr>
          <p:nvPr/>
        </p:nvCxnSpPr>
        <p:spPr>
          <a:xfrm flipH="1" rot="-5400000">
            <a:off x="317166" y="2467500"/>
            <a:ext cx="1363800" cy="457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2" name="Google Shape;872;p58"/>
          <p:cNvCxnSpPr>
            <a:stCxn id="869" idx="2"/>
          </p:cNvCxnSpPr>
          <p:nvPr/>
        </p:nvCxnSpPr>
        <p:spPr>
          <a:xfrm flipH="1" rot="-5400000">
            <a:off x="5071650" y="1039319"/>
            <a:ext cx="200400" cy="870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3" name="Google Shape;873;p58"/>
          <p:cNvCxnSpPr>
            <a:stCxn id="870" idx="2"/>
          </p:cNvCxnSpPr>
          <p:nvPr/>
        </p:nvCxnSpPr>
        <p:spPr>
          <a:xfrm rot="5400000">
            <a:off x="5911686" y="1395172"/>
            <a:ext cx="143400" cy="1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87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0" y="1120416"/>
            <a:ext cx="6342315" cy="4987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9" name="Google Shape;879;p5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C0C0C"/>
                          </a:solidFill>
                        </a:rPr>
                        <a:t>프로젝트 화면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880" name="Google Shape;880;p59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수정폼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수정을 위한 폼을 기존에 입력된 내용과 함께 출력한다.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제목, 프로젝트명(자동기입), 중요도, 담당자, 시작일, 마감일, 내용, 첨부파일을 수정 가능하다.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저장 버튼을 누르면, 업무 수정이 완료되고, 업무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취소 버튼을 누르면, 업무 수정이 취소되고, 업무 리스트로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각 카드의 업무수정 클릭 시, 출력되는 업무 수정폼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내용을 수정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881" name="Google Shape;881;p59"/>
          <p:cNvSpPr/>
          <p:nvPr/>
        </p:nvSpPr>
        <p:spPr>
          <a:xfrm>
            <a:off x="1227667" y="1388533"/>
            <a:ext cx="5071500" cy="3979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59"/>
          <p:cNvSpPr/>
          <p:nvPr/>
        </p:nvSpPr>
        <p:spPr>
          <a:xfrm>
            <a:off x="5613399" y="1473200"/>
            <a:ext cx="237000" cy="203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9"/>
          <p:cNvSpPr/>
          <p:nvPr/>
        </p:nvSpPr>
        <p:spPr>
          <a:xfrm>
            <a:off x="5871153" y="1473200"/>
            <a:ext cx="237000" cy="203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9"/>
          <p:cNvSpPr/>
          <p:nvPr/>
        </p:nvSpPr>
        <p:spPr>
          <a:xfrm>
            <a:off x="605916" y="1676400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9"/>
          <p:cNvSpPr/>
          <p:nvPr/>
        </p:nvSpPr>
        <p:spPr>
          <a:xfrm>
            <a:off x="4572000" y="1036619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9"/>
          <p:cNvSpPr/>
          <p:nvPr/>
        </p:nvSpPr>
        <p:spPr>
          <a:xfrm>
            <a:off x="5825136" y="991972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7" name="Google Shape;887;p59"/>
          <p:cNvCxnSpPr>
            <a:stCxn id="884" idx="2"/>
            <a:endCxn id="881" idx="1"/>
          </p:cNvCxnSpPr>
          <p:nvPr/>
        </p:nvCxnSpPr>
        <p:spPr>
          <a:xfrm flipH="1" rot="-5400000">
            <a:off x="317166" y="2467500"/>
            <a:ext cx="1363800" cy="457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8" name="Google Shape;888;p59"/>
          <p:cNvCxnSpPr>
            <a:stCxn id="885" idx="2"/>
          </p:cNvCxnSpPr>
          <p:nvPr/>
        </p:nvCxnSpPr>
        <p:spPr>
          <a:xfrm flipH="1" rot="-5400000">
            <a:off x="5071650" y="1039319"/>
            <a:ext cx="200400" cy="870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9" name="Google Shape;889;p59"/>
          <p:cNvCxnSpPr>
            <a:stCxn id="886" idx="2"/>
          </p:cNvCxnSpPr>
          <p:nvPr/>
        </p:nvCxnSpPr>
        <p:spPr>
          <a:xfrm rot="5400000">
            <a:off x="5911686" y="1395172"/>
            <a:ext cx="143400" cy="1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4" name="Google Shape;894;p6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C0C0C"/>
                          </a:solidFill>
                        </a:rPr>
                        <a:t>프로젝트 화면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895" name="Google Shape;895;p60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툴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추가, 엑셀, PDF출력, 검색 등이 가능하며, 항목별 소트가 가능하다.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리스트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이슈에 관한 정보를 리스트로 출력한다.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이슈제목, 중요도, 마일스톤, 작성자, 갱신일, 진행상태를 확인할 수 있다.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이슈 클릭 시, 출력되는 이슈 페이지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업무의 대한 정보와 진행상황을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896" name="Google Shape;89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90" y="1117600"/>
            <a:ext cx="6380330" cy="5029201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0"/>
          <p:cNvSpPr/>
          <p:nvPr/>
        </p:nvSpPr>
        <p:spPr>
          <a:xfrm>
            <a:off x="1337733" y="2032001"/>
            <a:ext cx="4851300" cy="254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60"/>
          <p:cNvSpPr/>
          <p:nvPr/>
        </p:nvSpPr>
        <p:spPr>
          <a:xfrm>
            <a:off x="1337733" y="2480733"/>
            <a:ext cx="4851300" cy="2836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60"/>
          <p:cNvSpPr/>
          <p:nvPr/>
        </p:nvSpPr>
        <p:spPr>
          <a:xfrm>
            <a:off x="1918250" y="1509226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0" name="Google Shape;900;p60"/>
          <p:cNvCxnSpPr>
            <a:stCxn id="899" idx="3"/>
          </p:cNvCxnSpPr>
          <p:nvPr/>
        </p:nvCxnSpPr>
        <p:spPr>
          <a:xfrm>
            <a:off x="2247350" y="1678126"/>
            <a:ext cx="335100" cy="344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1" name="Google Shape;901;p60"/>
          <p:cNvSpPr/>
          <p:nvPr/>
        </p:nvSpPr>
        <p:spPr>
          <a:xfrm>
            <a:off x="715983" y="3141242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2" name="Google Shape;902;p60"/>
          <p:cNvCxnSpPr>
            <a:stCxn id="901" idx="2"/>
          </p:cNvCxnSpPr>
          <p:nvPr/>
        </p:nvCxnSpPr>
        <p:spPr>
          <a:xfrm flipH="1" rot="-5400000">
            <a:off x="875883" y="3483692"/>
            <a:ext cx="466500" cy="457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2" y="1051209"/>
            <a:ext cx="6394377" cy="50363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8" name="Google Shape;908;p6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C0C0C"/>
                          </a:solidFill>
                        </a:rPr>
                        <a:t>프로젝트 화면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909" name="Google Shape;909;p61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소트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컬럼을 해당 란에 드래그 앤 드롭 해 해당 컬럼의 값으로 리스트를 그룹화 시킬 수 있다.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그룹리스트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소트 된 내용을 확인할 수 있으며, 접기 펼치기가 가능하다.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이슈 클릭 시, 출력되는 이슈 페이지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업무의 대한 정보와 진행상황을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910" name="Google Shape;910;p61"/>
          <p:cNvSpPr/>
          <p:nvPr/>
        </p:nvSpPr>
        <p:spPr>
          <a:xfrm>
            <a:off x="1337733" y="2178043"/>
            <a:ext cx="4851300" cy="254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61"/>
          <p:cNvSpPr/>
          <p:nvPr/>
        </p:nvSpPr>
        <p:spPr>
          <a:xfrm>
            <a:off x="1337733" y="2649162"/>
            <a:ext cx="4851300" cy="2836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1"/>
          <p:cNvSpPr/>
          <p:nvPr/>
        </p:nvSpPr>
        <p:spPr>
          <a:xfrm>
            <a:off x="2070650" y="1644074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p61"/>
          <p:cNvCxnSpPr>
            <a:stCxn id="912" idx="3"/>
          </p:cNvCxnSpPr>
          <p:nvPr/>
        </p:nvCxnSpPr>
        <p:spPr>
          <a:xfrm>
            <a:off x="2399750" y="1812974"/>
            <a:ext cx="335100" cy="344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4" name="Google Shape;914;p61"/>
          <p:cNvSpPr/>
          <p:nvPr/>
        </p:nvSpPr>
        <p:spPr>
          <a:xfrm>
            <a:off x="715983" y="3141242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5" name="Google Shape;915;p61"/>
          <p:cNvCxnSpPr>
            <a:stCxn id="914" idx="2"/>
          </p:cNvCxnSpPr>
          <p:nvPr/>
        </p:nvCxnSpPr>
        <p:spPr>
          <a:xfrm flipH="1" rot="-5400000">
            <a:off x="875883" y="3483692"/>
            <a:ext cx="466500" cy="457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Google Shape;92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867774"/>
            <a:ext cx="6372175" cy="46615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21" name="Google Shape;921;p6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등록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922" name="Google Shape;922;p62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제목, 해당 프로젝트, 중요도, 작성자, 내용, 첨부파일을 입력한다.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등록 버튼을 누르면, 이슈 등록이 완료되고, 이슈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취소 버튼을 누르면, 이슈 등록이 취소되고, 이슈 리스트로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이슈 리스트의 등록 버튼 클릭 시, 출력되는 이슈 등록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923" name="Google Shape;923;p62"/>
          <p:cNvSpPr/>
          <p:nvPr/>
        </p:nvSpPr>
        <p:spPr>
          <a:xfrm>
            <a:off x="1310229" y="1480030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2"/>
          <p:cNvSpPr/>
          <p:nvPr/>
        </p:nvSpPr>
        <p:spPr>
          <a:xfrm>
            <a:off x="2187627" y="1480030"/>
            <a:ext cx="3982500" cy="3774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2"/>
          <p:cNvSpPr/>
          <p:nvPr/>
        </p:nvSpPr>
        <p:spPr>
          <a:xfrm>
            <a:off x="5511616" y="5254691"/>
            <a:ext cx="348000" cy="216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2"/>
          <p:cNvSpPr/>
          <p:nvPr/>
        </p:nvSpPr>
        <p:spPr>
          <a:xfrm>
            <a:off x="5017966" y="5471161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7" name="Google Shape;927;p62"/>
          <p:cNvCxnSpPr>
            <a:stCxn id="923" idx="3"/>
            <a:endCxn id="924" idx="1"/>
          </p:cNvCxnSpPr>
          <p:nvPr/>
        </p:nvCxnSpPr>
        <p:spPr>
          <a:xfrm>
            <a:off x="1639329" y="1648930"/>
            <a:ext cx="548400" cy="17184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8" name="Google Shape;928;p62"/>
          <p:cNvCxnSpPr>
            <a:stCxn id="926" idx="3"/>
            <a:endCxn id="925" idx="2"/>
          </p:cNvCxnSpPr>
          <p:nvPr/>
        </p:nvCxnSpPr>
        <p:spPr>
          <a:xfrm flipH="1" rot="10800000">
            <a:off x="5347066" y="5471161"/>
            <a:ext cx="338700" cy="168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9" name="Google Shape;929;p62"/>
          <p:cNvSpPr/>
          <p:nvPr/>
        </p:nvSpPr>
        <p:spPr>
          <a:xfrm>
            <a:off x="5895364" y="5258883"/>
            <a:ext cx="329100" cy="212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2"/>
          <p:cNvSpPr/>
          <p:nvPr/>
        </p:nvSpPr>
        <p:spPr>
          <a:xfrm>
            <a:off x="5017966" y="5866945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1" name="Google Shape;931;p62"/>
          <p:cNvCxnSpPr>
            <a:stCxn id="930" idx="3"/>
            <a:endCxn id="929" idx="2"/>
          </p:cNvCxnSpPr>
          <p:nvPr/>
        </p:nvCxnSpPr>
        <p:spPr>
          <a:xfrm flipH="1" rot="10800000">
            <a:off x="5347066" y="5471245"/>
            <a:ext cx="712800" cy="564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867774"/>
            <a:ext cx="6372177" cy="59519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7" name="Google Shape;937;p6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상세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상세 페이지 설명 ①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938" name="Google Shape;938;p63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이슈에 대한 상세 내용 및 댓글을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파일을 클릭하면 해당 파일을 다운받을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댓글을 입력하고, 작성 버튼을 클릭하면, 댓글이 등록되고, 댓글 창이 갱신된다.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수정버튼을 누르면 댓글 수정이 가능하고, 삭제버튼을 누르면 댓글을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목록 버튼을 누르면, 이슈 리스트 페이지로 이동하고, 삭제 버튼을 누르면 삭제 확인창이 출력되고, 수정 버튼을 누르면 이슈 수정창으로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리스트의 이슈 클릭 시, 출력되는 이슈 상세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이슈를 조회, 수정, 삭제할 수 있고, 이슈 댓글을 등록 수정, 삭제할 수 있고, 첨부파일을 다운로드할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939" name="Google Shape;939;p63"/>
          <p:cNvSpPr/>
          <p:nvPr/>
        </p:nvSpPr>
        <p:spPr>
          <a:xfrm>
            <a:off x="624429" y="1169059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3"/>
          <p:cNvSpPr/>
          <p:nvPr/>
        </p:nvSpPr>
        <p:spPr>
          <a:xfrm>
            <a:off x="1290986" y="1121490"/>
            <a:ext cx="4933500" cy="5349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3"/>
          <p:cNvSpPr/>
          <p:nvPr/>
        </p:nvSpPr>
        <p:spPr>
          <a:xfrm>
            <a:off x="5347066" y="1121489"/>
            <a:ext cx="876600" cy="216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3"/>
          <p:cNvSpPr/>
          <p:nvPr/>
        </p:nvSpPr>
        <p:spPr>
          <a:xfrm>
            <a:off x="4817672" y="1229724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3" name="Google Shape;943;p63"/>
          <p:cNvCxnSpPr>
            <a:stCxn id="939" idx="2"/>
            <a:endCxn id="940" idx="1"/>
          </p:cNvCxnSpPr>
          <p:nvPr/>
        </p:nvCxnSpPr>
        <p:spPr>
          <a:xfrm flipH="1" rot="-5400000">
            <a:off x="-104721" y="2400559"/>
            <a:ext cx="2289300" cy="501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4" name="Google Shape;944;p63"/>
          <p:cNvSpPr/>
          <p:nvPr/>
        </p:nvSpPr>
        <p:spPr>
          <a:xfrm>
            <a:off x="1433146" y="4088423"/>
            <a:ext cx="4662600" cy="222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3"/>
          <p:cNvSpPr/>
          <p:nvPr/>
        </p:nvSpPr>
        <p:spPr>
          <a:xfrm>
            <a:off x="4817672" y="3454866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6" name="Google Shape;946;p63"/>
          <p:cNvCxnSpPr>
            <a:stCxn id="947" idx="2"/>
            <a:endCxn id="948" idx="2"/>
          </p:cNvCxnSpPr>
          <p:nvPr/>
        </p:nvCxnSpPr>
        <p:spPr>
          <a:xfrm rot="-5400000">
            <a:off x="5461704" y="4381891"/>
            <a:ext cx="73200" cy="629400"/>
          </a:xfrm>
          <a:prstGeom prst="bentConnector3">
            <a:avLst>
              <a:gd fmla="val -31229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8" name="Google Shape;948;p63"/>
          <p:cNvSpPr/>
          <p:nvPr/>
        </p:nvSpPr>
        <p:spPr>
          <a:xfrm>
            <a:off x="5530362" y="4417145"/>
            <a:ext cx="565200" cy="24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9" name="Google Shape;949;p63"/>
          <p:cNvCxnSpPr>
            <a:stCxn id="942" idx="2"/>
            <a:endCxn id="941" idx="2"/>
          </p:cNvCxnSpPr>
          <p:nvPr/>
        </p:nvCxnSpPr>
        <p:spPr>
          <a:xfrm rot="-5400000">
            <a:off x="5269022" y="1051224"/>
            <a:ext cx="229500" cy="803100"/>
          </a:xfrm>
          <a:prstGeom prst="bentConnector3">
            <a:avLst>
              <a:gd fmla="val -9960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0" name="Google Shape;950;p63"/>
          <p:cNvCxnSpPr>
            <a:stCxn id="945" idx="1"/>
            <a:endCxn id="944" idx="0"/>
          </p:cNvCxnSpPr>
          <p:nvPr/>
        </p:nvCxnSpPr>
        <p:spPr>
          <a:xfrm flipH="1">
            <a:off x="3764372" y="3623766"/>
            <a:ext cx="1053300" cy="4647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7" name="Google Shape;947;p63"/>
          <p:cNvSpPr/>
          <p:nvPr/>
        </p:nvSpPr>
        <p:spPr>
          <a:xfrm>
            <a:off x="5019054" y="4395391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3"/>
          <p:cNvSpPr/>
          <p:nvPr/>
        </p:nvSpPr>
        <p:spPr>
          <a:xfrm>
            <a:off x="2417423" y="3042199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3"/>
          <p:cNvSpPr/>
          <p:nvPr/>
        </p:nvSpPr>
        <p:spPr>
          <a:xfrm>
            <a:off x="1362474" y="3405847"/>
            <a:ext cx="771000" cy="386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3" name="Google Shape;953;p63"/>
          <p:cNvCxnSpPr>
            <a:stCxn id="951" idx="1"/>
            <a:endCxn id="952" idx="0"/>
          </p:cNvCxnSpPr>
          <p:nvPr/>
        </p:nvCxnSpPr>
        <p:spPr>
          <a:xfrm flipH="1">
            <a:off x="1748123" y="3211099"/>
            <a:ext cx="669300" cy="1947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54" name="Google Shape;95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4186" y="2046383"/>
            <a:ext cx="1658835" cy="48744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55" name="Google Shape;955;p63"/>
          <p:cNvCxnSpPr>
            <a:stCxn id="942" idx="1"/>
            <a:endCxn id="954" idx="1"/>
          </p:cNvCxnSpPr>
          <p:nvPr/>
        </p:nvCxnSpPr>
        <p:spPr>
          <a:xfrm flipH="1">
            <a:off x="4354172" y="1398624"/>
            <a:ext cx="463500" cy="891600"/>
          </a:xfrm>
          <a:prstGeom prst="bentConnector3">
            <a:avLst>
              <a:gd fmla="val 14931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7775"/>
            <a:ext cx="6372174" cy="5989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0" name="Google Shape;150;p1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홈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20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김진혁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 /app/index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홈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1" name="Google Shape;151;p19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메뉴 사이드바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홈</a:t>
                      </a: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 클릭 시,</a:t>
                      </a: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 해당 홈화면으로 이동한다</a:t>
                      </a: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각 카테고리로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대시보드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내 업무 리스트(등록순), 최근 작성 문서, 데이터 사용량, 월별 프로젝트 진행상태 그래프를 출력한다.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플로팅 버튼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fixed로 고정되어 어디서든 등록폼을</a:t>
                      </a:r>
                      <a:br>
                        <a:rPr lang="ko-KR" sz="800">
                          <a:solidFill>
                            <a:srgbClr val="0C0C0C"/>
                          </a:solidFill>
                        </a:rPr>
                      </a:b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사용할 수 있다.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로그인 성공 시 보이는 최초 화면이다.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각 카테고리의 현황을 숫자로 보여주며, 내 업무 리스트는 등록순 3개를 보여주며, 최근 작성한 문서도 3개를 보여준다. 또한, 자신의 데이터 사용량을 확인할 수 있으며, 월별 자신의 프로젝트 진행상태를 확인할 수 있다.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52" name="Google Shape;152;p19"/>
          <p:cNvSpPr/>
          <p:nvPr/>
        </p:nvSpPr>
        <p:spPr>
          <a:xfrm>
            <a:off x="662940" y="119570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1979295" y="107124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9"/>
          <p:cNvSpPr/>
          <p:nvPr/>
        </p:nvSpPr>
        <p:spPr>
          <a:xfrm>
            <a:off x="1290425" y="2469900"/>
            <a:ext cx="5019900" cy="4388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9"/>
          <p:cNvSpPr/>
          <p:nvPr/>
        </p:nvSpPr>
        <p:spPr>
          <a:xfrm>
            <a:off x="533365" y="239654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-25" y="1543020"/>
            <a:ext cx="533400" cy="181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5137645" y="531848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" name="Google Shape;158;p19"/>
          <p:cNvCxnSpPr>
            <a:stCxn id="152" idx="1"/>
            <a:endCxn id="156" idx="0"/>
          </p:cNvCxnSpPr>
          <p:nvPr/>
        </p:nvCxnSpPr>
        <p:spPr>
          <a:xfrm flipH="1">
            <a:off x="266640" y="1364605"/>
            <a:ext cx="396300" cy="1785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9" name="Google Shape;159;p19"/>
          <p:cNvSpPr/>
          <p:nvPr/>
        </p:nvSpPr>
        <p:spPr>
          <a:xfrm>
            <a:off x="1214525" y="1663050"/>
            <a:ext cx="5095800" cy="733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225" y="5173875"/>
            <a:ext cx="386199" cy="153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19"/>
          <p:cNvCxnSpPr>
            <a:stCxn id="153" idx="3"/>
            <a:endCxn id="159" idx="0"/>
          </p:cNvCxnSpPr>
          <p:nvPr/>
        </p:nvCxnSpPr>
        <p:spPr>
          <a:xfrm>
            <a:off x="2308095" y="1240145"/>
            <a:ext cx="1454400" cy="423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2" name="Google Shape;162;p19"/>
          <p:cNvCxnSpPr>
            <a:endCxn id="154" idx="1"/>
          </p:cNvCxnSpPr>
          <p:nvPr/>
        </p:nvCxnSpPr>
        <p:spPr>
          <a:xfrm flipH="1" rot="-5400000">
            <a:off x="103325" y="3476850"/>
            <a:ext cx="1887300" cy="486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" name="Google Shape;163;p19"/>
          <p:cNvSpPr/>
          <p:nvPr/>
        </p:nvSpPr>
        <p:spPr>
          <a:xfrm>
            <a:off x="5785475" y="5173875"/>
            <a:ext cx="486900" cy="1650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9"/>
          <p:cNvCxnSpPr>
            <a:stCxn id="157" idx="2"/>
          </p:cNvCxnSpPr>
          <p:nvPr/>
        </p:nvCxnSpPr>
        <p:spPr>
          <a:xfrm flipH="1" rot="-5400000">
            <a:off x="5457295" y="5501030"/>
            <a:ext cx="109800" cy="4203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65" name="Google Shape;16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150" y="977601"/>
            <a:ext cx="186942" cy="21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867774"/>
            <a:ext cx="6372177" cy="595192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1" name="Google Shape;961;p6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상세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상세 페이지 설명 ②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962" name="Google Shape;962;p64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이슈에 대한 댓글을 수정 및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댓글을 수정하고 저장 버튼을 클릭하면, 댓글이 수정되고 댓글 페이지가 갱신된다.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확인 버튼을 클릭하면, 삭제가 완료되고 댓글 페이지가 갱신된다.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리스트의 이슈 댓글의 수정 및 삭제 버튼 클릭 시, 나타나는 흐름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댓글을 수정 및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963" name="Google Shape;963;p64"/>
          <p:cNvSpPr/>
          <p:nvPr/>
        </p:nvSpPr>
        <p:spPr>
          <a:xfrm>
            <a:off x="3258894" y="4395391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4" name="Google Shape;964;p64"/>
          <p:cNvCxnSpPr>
            <a:stCxn id="965" idx="2"/>
            <a:endCxn id="966" idx="2"/>
          </p:cNvCxnSpPr>
          <p:nvPr/>
        </p:nvCxnSpPr>
        <p:spPr>
          <a:xfrm rot="5400000">
            <a:off x="5461662" y="4381745"/>
            <a:ext cx="73200" cy="629400"/>
          </a:xfrm>
          <a:prstGeom prst="bentConnector3">
            <a:avLst>
              <a:gd fmla="val 41238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5" name="Google Shape;965;p64"/>
          <p:cNvSpPr/>
          <p:nvPr/>
        </p:nvSpPr>
        <p:spPr>
          <a:xfrm>
            <a:off x="5530362" y="4417145"/>
            <a:ext cx="565200" cy="24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7" name="Google Shape;967;p64"/>
          <p:cNvCxnSpPr>
            <a:stCxn id="966" idx="0"/>
            <a:endCxn id="968" idx="2"/>
          </p:cNvCxnSpPr>
          <p:nvPr/>
        </p:nvCxnSpPr>
        <p:spPr>
          <a:xfrm rot="-5400000">
            <a:off x="4823904" y="3459691"/>
            <a:ext cx="1295400" cy="5760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6" name="Google Shape;966;p64"/>
          <p:cNvSpPr/>
          <p:nvPr/>
        </p:nvSpPr>
        <p:spPr>
          <a:xfrm>
            <a:off x="5019054" y="4395391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9" name="Google Shape;96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8222" y="2546569"/>
            <a:ext cx="3248549" cy="76896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0" name="Google Shape;97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4027" y="3686907"/>
            <a:ext cx="1658835" cy="48744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8" name="Google Shape;968;p64"/>
          <p:cNvSpPr/>
          <p:nvPr/>
        </p:nvSpPr>
        <p:spPr>
          <a:xfrm>
            <a:off x="5594923" y="2762149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1" name="Google Shape;971;p64"/>
          <p:cNvCxnSpPr>
            <a:stCxn id="966" idx="1"/>
            <a:endCxn id="963" idx="3"/>
          </p:cNvCxnSpPr>
          <p:nvPr/>
        </p:nvCxnSpPr>
        <p:spPr>
          <a:xfrm rot="10800000">
            <a:off x="3588054" y="4564291"/>
            <a:ext cx="1431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2" name="Google Shape;972;p64"/>
          <p:cNvCxnSpPr>
            <a:stCxn id="963" idx="0"/>
            <a:endCxn id="970" idx="2"/>
          </p:cNvCxnSpPr>
          <p:nvPr/>
        </p:nvCxnSpPr>
        <p:spPr>
          <a:xfrm rot="10800000">
            <a:off x="3423444" y="4174291"/>
            <a:ext cx="0" cy="22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3" name="Google Shape;973;p64"/>
          <p:cNvCxnSpPr>
            <a:stCxn id="968" idx="1"/>
            <a:endCxn id="969" idx="3"/>
          </p:cNvCxnSpPr>
          <p:nvPr/>
        </p:nvCxnSpPr>
        <p:spPr>
          <a:xfrm rot="10800000">
            <a:off x="5146723" y="2931049"/>
            <a:ext cx="448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67775"/>
            <a:ext cx="6372175" cy="46569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79" name="Google Shape;979;p6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수정 페이지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수정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980" name="Google Shape;980;p65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수정내용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이슈에 대한 제목, 내용, 첨부파일을 수정할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수정버튼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확인버튼을 클릭하면 이슈가 수정되고, 상세페이지로 이동하고, 취소버튼을 누르면 수정이 취소되고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상세 페이지의 수정 버튼을 클릭하면, 수정페이지가 출력되고, 이슈를 수정할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981" name="Google Shape;981;p65"/>
          <p:cNvCxnSpPr>
            <a:stCxn id="982" idx="0"/>
            <a:endCxn id="983" idx="0"/>
          </p:cNvCxnSpPr>
          <p:nvPr/>
        </p:nvCxnSpPr>
        <p:spPr>
          <a:xfrm flipH="1" rot="-5400000">
            <a:off x="5449379" y="774153"/>
            <a:ext cx="95100" cy="761100"/>
          </a:xfrm>
          <a:prstGeom prst="bentConnector3">
            <a:avLst>
              <a:gd fmla="val -24037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3" name="Google Shape;983;p65"/>
          <p:cNvSpPr/>
          <p:nvPr/>
        </p:nvSpPr>
        <p:spPr>
          <a:xfrm>
            <a:off x="5594923" y="1202175"/>
            <a:ext cx="565200" cy="24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4" name="Google Shape;984;p65"/>
          <p:cNvCxnSpPr>
            <a:stCxn id="985" idx="3"/>
            <a:endCxn id="986" idx="0"/>
          </p:cNvCxnSpPr>
          <p:nvPr/>
        </p:nvCxnSpPr>
        <p:spPr>
          <a:xfrm>
            <a:off x="2649404" y="1226076"/>
            <a:ext cx="1100400" cy="280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5" name="Google Shape;985;p65"/>
          <p:cNvSpPr/>
          <p:nvPr/>
        </p:nvSpPr>
        <p:spPr>
          <a:xfrm>
            <a:off x="2320304" y="1057176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5"/>
          <p:cNvSpPr/>
          <p:nvPr/>
        </p:nvSpPr>
        <p:spPr>
          <a:xfrm>
            <a:off x="4951829" y="1107153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5"/>
          <p:cNvSpPr/>
          <p:nvPr/>
        </p:nvSpPr>
        <p:spPr>
          <a:xfrm>
            <a:off x="1282700" y="1506859"/>
            <a:ext cx="4934100" cy="3947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2115724.png" id="991" name="Google Shape;99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92" name="Google Shape;992;p6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문서관리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문서관리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프로젝트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 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문서관리 페이지 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993" name="Google Shape;993;p66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395600"/>
                <a:gridCol w="2219325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이름 출력 후 하위 폴더들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하위 폴더 안에 있는 문서들이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클릭 시 오른쪽 오버레이로 상세 보기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New folder를 클릭 시 현재 경로에 새로운 폴더 생성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upload버튼을 이용해 내 pc에 존재하는 파일들을 업로드 할 수 있다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파일크기, 타입, 생성날짜를 기준으로 정렬 할 수 있다.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7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파일 출력 형식을 지정(폴더식, 리스트식)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8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스위치 on/off로 상세보기 제어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9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검색 가능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10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상세 보기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통합 검색 시 나오는 결과 창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994" name="Google Shape;994;p66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6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240122841478.png" id="996" name="Google Shape;99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66"/>
          <p:cNvSpPr/>
          <p:nvPr/>
        </p:nvSpPr>
        <p:spPr>
          <a:xfrm>
            <a:off x="2967990" y="970280"/>
            <a:ext cx="329700" cy="28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6"/>
          <p:cNvSpPr/>
          <p:nvPr/>
        </p:nvSpPr>
        <p:spPr>
          <a:xfrm>
            <a:off x="883920" y="18561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6"/>
          <p:cNvSpPr/>
          <p:nvPr/>
        </p:nvSpPr>
        <p:spPr>
          <a:xfrm>
            <a:off x="2332990" y="148399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10112859358.png" id="1000" name="Google Shape;100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58315"/>
            <a:ext cx="864870" cy="37274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6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2" name="Google Shape;1002;p66"/>
          <p:cNvSpPr/>
          <p:nvPr/>
        </p:nvSpPr>
        <p:spPr>
          <a:xfrm>
            <a:off x="3293110" y="362712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3" name="Google Shape;1003;p66"/>
          <p:cNvCxnSpPr>
            <a:stCxn id="998" idx="3"/>
          </p:cNvCxnSpPr>
          <p:nvPr/>
        </p:nvCxnSpPr>
        <p:spPr>
          <a:xfrm>
            <a:off x="1213620" y="2025305"/>
            <a:ext cx="2706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4" name="Google Shape;1004;p66"/>
          <p:cNvCxnSpPr>
            <a:stCxn id="999" idx="2"/>
          </p:cNvCxnSpPr>
          <p:nvPr/>
        </p:nvCxnSpPr>
        <p:spPr>
          <a:xfrm flipH="1">
            <a:off x="1986040" y="1822395"/>
            <a:ext cx="511800" cy="27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5" name="Google Shape;1005;p66"/>
          <p:cNvCxnSpPr/>
          <p:nvPr/>
        </p:nvCxnSpPr>
        <p:spPr>
          <a:xfrm flipH="1">
            <a:off x="2606730" y="1473835"/>
            <a:ext cx="719400" cy="60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06" name="Google Shape;1006;p66"/>
          <p:cNvCxnSpPr>
            <a:stCxn id="1002" idx="0"/>
          </p:cNvCxnSpPr>
          <p:nvPr/>
        </p:nvCxnSpPr>
        <p:spPr>
          <a:xfrm rot="10800000">
            <a:off x="2776660" y="2344920"/>
            <a:ext cx="681300" cy="128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7" name="Google Shape;1007;p66"/>
          <p:cNvSpPr/>
          <p:nvPr/>
        </p:nvSpPr>
        <p:spPr>
          <a:xfrm>
            <a:off x="4344670" y="165798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8" name="Google Shape;1008;p66"/>
          <p:cNvCxnSpPr/>
          <p:nvPr/>
        </p:nvCxnSpPr>
        <p:spPr>
          <a:xfrm>
            <a:off x="4525645" y="1985010"/>
            <a:ext cx="643200" cy="13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09" name="Google Shape;1009;p66"/>
          <p:cNvSpPr/>
          <p:nvPr/>
        </p:nvSpPr>
        <p:spPr>
          <a:xfrm>
            <a:off x="4407535" y="236791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0" name="Google Shape;1010;p66"/>
          <p:cNvCxnSpPr/>
          <p:nvPr/>
        </p:nvCxnSpPr>
        <p:spPr>
          <a:xfrm flipH="1" rot="10800000">
            <a:off x="4740910" y="2310150"/>
            <a:ext cx="841500" cy="22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1" name="Google Shape;1011;p66"/>
          <p:cNvSpPr/>
          <p:nvPr/>
        </p:nvSpPr>
        <p:spPr>
          <a:xfrm>
            <a:off x="4407535" y="3122930"/>
            <a:ext cx="41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2" name="Google Shape;1012;p66"/>
          <p:cNvCxnSpPr>
            <a:stCxn id="1011" idx="3"/>
          </p:cNvCxnSpPr>
          <p:nvPr/>
        </p:nvCxnSpPr>
        <p:spPr>
          <a:xfrm flipH="1" rot="10800000">
            <a:off x="4827235" y="3280730"/>
            <a:ext cx="279300" cy="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3" name="Google Shape;1013;p66"/>
          <p:cNvSpPr/>
          <p:nvPr/>
        </p:nvSpPr>
        <p:spPr>
          <a:xfrm>
            <a:off x="948690" y="251777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4" name="Google Shape;1014;p66"/>
          <p:cNvCxnSpPr/>
          <p:nvPr/>
        </p:nvCxnSpPr>
        <p:spPr>
          <a:xfrm flipH="1" rot="10800000">
            <a:off x="1293495" y="2498610"/>
            <a:ext cx="261600" cy="21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5" name="Google Shape;1015;p66"/>
          <p:cNvSpPr/>
          <p:nvPr/>
        </p:nvSpPr>
        <p:spPr>
          <a:xfrm>
            <a:off x="2061845" y="31769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6" name="Google Shape;1016;p66"/>
          <p:cNvCxnSpPr/>
          <p:nvPr/>
        </p:nvCxnSpPr>
        <p:spPr>
          <a:xfrm flipH="1" rot="10800000">
            <a:off x="2282190" y="2885345"/>
            <a:ext cx="217200" cy="28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:/Users/PC-14/AppData/Roaming/PolarisOffice/ETemp/10852_19373776/fImage41203036962.png" id="1017" name="Google Shape;1017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8355" y="912495"/>
            <a:ext cx="858520" cy="9575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3354464.png" id="1022" name="Google Shape;102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23" name="Google Shape;1023;p6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문서관리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문서관리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프로젝트 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문서관리 페이지 새로운 폴더 생성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024" name="Google Shape;1024;p67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새로운 폴더 생성 하면 new folder 폴더가 생성되다.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새로운 폴더 생성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025" name="Google Shape;1025;p67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7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240123405705.png" id="1027" name="Google Shape;102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67"/>
          <p:cNvSpPr/>
          <p:nvPr/>
        </p:nvSpPr>
        <p:spPr>
          <a:xfrm>
            <a:off x="883920" y="18561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10113448145.png" id="1029" name="Google Shape;102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58315"/>
            <a:ext cx="864870" cy="3727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7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31" name="Google Shape;1031;p67"/>
          <p:cNvCxnSpPr>
            <a:stCxn id="1028" idx="3"/>
          </p:cNvCxnSpPr>
          <p:nvPr/>
        </p:nvCxnSpPr>
        <p:spPr>
          <a:xfrm>
            <a:off x="1213620" y="2025305"/>
            <a:ext cx="2706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:/Users/PC-14/AppData/Roaming/PolarisOffice/ETemp/10852_19373776/fImage154323653281.png" id="1032" name="Google Shape;1032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080" y="2333625"/>
            <a:ext cx="3326131" cy="22155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3676827.png" id="1037" name="Google Shape;103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8" name="Google Shape;1038;p6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문서관리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문서관리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프로젝트 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문서관리 페이지 문서 업로드 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039" name="Google Shape;1039;p68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upload클릭 시 문서 선택 창 출력된다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선택 후 Done을 눌러 업로드 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현재 폴더에 문서가 업로드 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 업로드 하는 방식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040" name="Google Shape;1040;p68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8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240123729961.png" id="1042" name="Google Shape;1042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68"/>
          <p:cNvSpPr/>
          <p:nvPr/>
        </p:nvSpPr>
        <p:spPr>
          <a:xfrm>
            <a:off x="991870" y="17932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1011374491.png" id="1044" name="Google Shape;1044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58315"/>
            <a:ext cx="864870" cy="37274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68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6" name="Google Shape;1046;p68"/>
          <p:cNvCxnSpPr>
            <a:stCxn id="1043" idx="3"/>
          </p:cNvCxnSpPr>
          <p:nvPr/>
        </p:nvCxnSpPr>
        <p:spPr>
          <a:xfrm>
            <a:off x="1321570" y="1962440"/>
            <a:ext cx="5943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:/Users/PC-14/AppData/Roaming/PolarisOffice/ETemp/10852_19373776/fImage244913802995.png" id="1047" name="Google Shape;1047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8695" y="2288540"/>
            <a:ext cx="2741930" cy="14154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8" name="Google Shape;1048;p68"/>
          <p:cNvSpPr/>
          <p:nvPr/>
        </p:nvSpPr>
        <p:spPr>
          <a:xfrm>
            <a:off x="991870" y="406717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80503821942.png" id="1049" name="Google Shape;1049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505" y="4074160"/>
            <a:ext cx="2698750" cy="12299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/Users/PC-14/AppData/Roaming/PolarisOffice/ETemp/10852_19373776/fImage47863834827.png" id="1050" name="Google Shape;1050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8440" y="2209165"/>
            <a:ext cx="2299970" cy="157543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1" name="Google Shape;1051;p68"/>
          <p:cNvSpPr/>
          <p:nvPr/>
        </p:nvSpPr>
        <p:spPr>
          <a:xfrm>
            <a:off x="4020820" y="180213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3855436.png" id="1056" name="Google Shape;105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7" name="Google Shape;1057;p6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문서관리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문서관리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프로젝트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 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문서관리 페이지 출력 방식 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058" name="Google Shape;1058;p69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출력 형식을 리스트로도 바꿀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 형식 변경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059" name="Google Shape;1059;p69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9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240123902391.png" id="1061" name="Google Shape;106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PC-14/AppData/Roaming/PolarisOffice/ETemp/10852_19373776/fImage10113924604.png" id="1062" name="Google Shape;1062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76095"/>
            <a:ext cx="864870" cy="3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9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64" name="Google Shape;1064;p69"/>
          <p:cNvCxnSpPr>
            <a:stCxn id="1065" idx="3"/>
          </p:cNvCxnSpPr>
          <p:nvPr/>
        </p:nvCxnSpPr>
        <p:spPr>
          <a:xfrm>
            <a:off x="1627005" y="1953550"/>
            <a:ext cx="1313100" cy="15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C:/Users/PC-14/AppData/Roaming/PolarisOffice/ETemp/10852_19373776/fImage47863983902.png" id="1066" name="Google Shape;1066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8440" y="2209165"/>
            <a:ext cx="2299970" cy="1575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PC-14/AppData/Roaming/PolarisOffice/ETemp/10852_19373776/fImage23209402153.png" id="1067" name="Google Shape;10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5410" y="2114550"/>
            <a:ext cx="4683126" cy="2020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69"/>
          <p:cNvSpPr/>
          <p:nvPr/>
        </p:nvSpPr>
        <p:spPr>
          <a:xfrm>
            <a:off x="1297305" y="178435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403292.png" id="1072" name="Google Shape;10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3" name="Google Shape;1073;p7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2883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문서관리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  <a:latin typeface="맑은 고딕"/>
                          <a:ea typeface="맑은 고딕"/>
                          <a:cs typeface="맑은 고딕"/>
                          <a:sym typeface="맑은 고딕"/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문서관리 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프로젝트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 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문서관리 페이지 문서 수정, 삭제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074" name="Google Shape;1074;p70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마우스 우클릭을 이용해 이름을 변경하거나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 이름 변경, 문서 삭제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075" name="Google Shape;1075;p70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70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fImage240124082382.png" id="1077" name="Google Shape;107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PC-14/AppData/Roaming/PolarisOffice/ETemp/10852_19373776/fImage10114097421.png" id="1078" name="Google Shape;107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76095"/>
            <a:ext cx="864870" cy="3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0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PC-14/AppData/Roaming/PolarisOffice/ETemp/10852_19373776/fImage285854178716.png" id="1080" name="Google Shape;1080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3655" y="1765300"/>
            <a:ext cx="4853940" cy="345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1" name="Google Shape;1081;p70"/>
          <p:cNvCxnSpPr/>
          <p:nvPr/>
        </p:nvCxnSpPr>
        <p:spPr>
          <a:xfrm>
            <a:off x="2295525" y="1807210"/>
            <a:ext cx="788100" cy="89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2" name="Google Shape;1082;p70"/>
          <p:cNvSpPr/>
          <p:nvPr/>
        </p:nvSpPr>
        <p:spPr>
          <a:xfrm>
            <a:off x="1962785" y="16408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7" name="Google Shape;1087;p7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C0C0C"/>
                          </a:solidFill>
                        </a:rPr>
                        <a:t>프로젝트화면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양기욱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히스토리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히스토리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088" name="Google Shape;1088;p71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 리스트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프로젝트와 관련된 모든 히스토리를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 소트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히스토리를 프로젝트 별 또는 진행상태 별로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 이동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이동 버튼을 클릭하면, 해당 히스토리가 발생한 페이지로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 리스트를 조회, 정렬,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1089" name="Google Shape;10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4630"/>
            <a:ext cx="6400390" cy="50146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0" name="Google Shape;1090;p71"/>
          <p:cNvCxnSpPr>
            <a:stCxn id="1091" idx="2"/>
          </p:cNvCxnSpPr>
          <p:nvPr/>
        </p:nvCxnSpPr>
        <p:spPr>
          <a:xfrm flipH="1" rot="-5400000">
            <a:off x="5138539" y="2802920"/>
            <a:ext cx="511500" cy="6444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92" name="Google Shape;1092;p71"/>
          <p:cNvCxnSpPr>
            <a:stCxn id="1093" idx="3"/>
            <a:endCxn id="1094" idx="0"/>
          </p:cNvCxnSpPr>
          <p:nvPr/>
        </p:nvCxnSpPr>
        <p:spPr>
          <a:xfrm>
            <a:off x="1891330" y="1409259"/>
            <a:ext cx="1873200" cy="4953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91" name="Google Shape;1091;p71"/>
          <p:cNvSpPr/>
          <p:nvPr/>
        </p:nvSpPr>
        <p:spPr>
          <a:xfrm>
            <a:off x="4907539" y="2531570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71"/>
          <p:cNvSpPr/>
          <p:nvPr/>
        </p:nvSpPr>
        <p:spPr>
          <a:xfrm>
            <a:off x="1562230" y="1240359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71"/>
          <p:cNvSpPr/>
          <p:nvPr/>
        </p:nvSpPr>
        <p:spPr>
          <a:xfrm>
            <a:off x="1282700" y="2243853"/>
            <a:ext cx="4934100" cy="1939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71"/>
          <p:cNvSpPr/>
          <p:nvPr/>
        </p:nvSpPr>
        <p:spPr>
          <a:xfrm>
            <a:off x="1297609" y="1904450"/>
            <a:ext cx="4934100" cy="24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71"/>
          <p:cNvSpPr/>
          <p:nvPr/>
        </p:nvSpPr>
        <p:spPr>
          <a:xfrm>
            <a:off x="5716552" y="2243853"/>
            <a:ext cx="412800" cy="1649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71"/>
          <p:cNvSpPr/>
          <p:nvPr/>
        </p:nvSpPr>
        <p:spPr>
          <a:xfrm>
            <a:off x="798076" y="1735550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8" name="Google Shape;1098;p71"/>
          <p:cNvCxnSpPr>
            <a:stCxn id="1097" idx="2"/>
            <a:endCxn id="1095" idx="1"/>
          </p:cNvCxnSpPr>
          <p:nvPr/>
        </p:nvCxnSpPr>
        <p:spPr>
          <a:xfrm flipH="1" rot="-5400000">
            <a:off x="552676" y="2483300"/>
            <a:ext cx="1140000" cy="320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fImage879944520.jpeg" id="1103" name="Google Shape;110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" y="1306195"/>
            <a:ext cx="5346700" cy="55524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04" name="Google Shape;1104;p7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none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none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05" name="Google Shape;1105;p72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설명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콜라보에 대한 개요, 생성 방법 등을 소개하는 곳이다.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검색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다른 프로젝트 혹은 PL을 검색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추천 프로젝트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유저의 관심 등록된 카테고리에 관련된 프로젝트 중 관심등록 수가 많은 순으로 추천 프로젝트가 노출 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추천 유저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유저 중 관심 등록 수가 많은 순으로 추천 유저가 노출된다.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제안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버튼을 클릭하여 상대방에게 콜라보 프로젝트를 제안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좌측 aside-bar의 콜라보 최초 선택시 출력되는 페이지로서 콜라보의 기본적인 사용 방법 및 프로젝트 검색, 유저 검색, 콜라보 제안이 가능하다.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06" name="Google Shape;1106;p72"/>
          <p:cNvSpPr/>
          <p:nvPr/>
        </p:nvSpPr>
        <p:spPr>
          <a:xfrm>
            <a:off x="1891030" y="293433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72"/>
          <p:cNvSpPr/>
          <p:nvPr/>
        </p:nvSpPr>
        <p:spPr>
          <a:xfrm>
            <a:off x="2874010" y="432181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72"/>
          <p:cNvSpPr/>
          <p:nvPr/>
        </p:nvSpPr>
        <p:spPr>
          <a:xfrm>
            <a:off x="938529" y="503237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72"/>
          <p:cNvSpPr/>
          <p:nvPr/>
        </p:nvSpPr>
        <p:spPr>
          <a:xfrm>
            <a:off x="2487295" y="6203950"/>
            <a:ext cx="329700" cy="33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72"/>
          <p:cNvSpPr/>
          <p:nvPr/>
        </p:nvSpPr>
        <p:spPr>
          <a:xfrm>
            <a:off x="5937885" y="50438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72"/>
          <p:cNvSpPr/>
          <p:nvPr/>
        </p:nvSpPr>
        <p:spPr>
          <a:xfrm>
            <a:off x="-2617470" y="3853815"/>
            <a:ext cx="329700" cy="33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72"/>
          <p:cNvSpPr/>
          <p:nvPr/>
        </p:nvSpPr>
        <p:spPr>
          <a:xfrm>
            <a:off x="2498725" y="2146300"/>
            <a:ext cx="2305200" cy="1937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72"/>
          <p:cNvSpPr/>
          <p:nvPr/>
        </p:nvSpPr>
        <p:spPr>
          <a:xfrm>
            <a:off x="3475355" y="4387215"/>
            <a:ext cx="325200" cy="284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72"/>
          <p:cNvSpPr/>
          <p:nvPr/>
        </p:nvSpPr>
        <p:spPr>
          <a:xfrm>
            <a:off x="1588770" y="4665345"/>
            <a:ext cx="2069400" cy="1074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72"/>
          <p:cNvSpPr/>
          <p:nvPr/>
        </p:nvSpPr>
        <p:spPr>
          <a:xfrm>
            <a:off x="3662680" y="4680585"/>
            <a:ext cx="2069400" cy="1059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72"/>
          <p:cNvSpPr/>
          <p:nvPr/>
        </p:nvSpPr>
        <p:spPr>
          <a:xfrm>
            <a:off x="3143885" y="5958205"/>
            <a:ext cx="958200" cy="850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7" name="Google Shape;1117;p72"/>
          <p:cNvCxnSpPr>
            <a:stCxn id="1106" idx="3"/>
            <a:endCxn id="1112" idx="1"/>
          </p:cNvCxnSpPr>
          <p:nvPr/>
        </p:nvCxnSpPr>
        <p:spPr>
          <a:xfrm>
            <a:off x="2220730" y="3103535"/>
            <a:ext cx="278100" cy="11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8" name="Google Shape;1118;p72"/>
          <p:cNvCxnSpPr>
            <a:stCxn id="1107" idx="3"/>
            <a:endCxn id="1113" idx="1"/>
          </p:cNvCxnSpPr>
          <p:nvPr/>
        </p:nvCxnSpPr>
        <p:spPr>
          <a:xfrm>
            <a:off x="3203710" y="4491010"/>
            <a:ext cx="271500" cy="38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9" name="Google Shape;1119;p72"/>
          <p:cNvCxnSpPr>
            <a:stCxn id="1108" idx="3"/>
            <a:endCxn id="1114" idx="1"/>
          </p:cNvCxnSpPr>
          <p:nvPr/>
        </p:nvCxnSpPr>
        <p:spPr>
          <a:xfrm>
            <a:off x="1268229" y="5201575"/>
            <a:ext cx="320400" cy="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0" name="Google Shape;1120;p72"/>
          <p:cNvCxnSpPr>
            <a:stCxn id="1110" idx="1"/>
            <a:endCxn id="1115" idx="3"/>
          </p:cNvCxnSpPr>
          <p:nvPr/>
        </p:nvCxnSpPr>
        <p:spPr>
          <a:xfrm rot="10800000">
            <a:off x="5732085" y="5210305"/>
            <a:ext cx="205800" cy="2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21" name="Google Shape;1121;p72"/>
          <p:cNvCxnSpPr>
            <a:stCxn id="1109" idx="3"/>
            <a:endCxn id="1116" idx="1"/>
          </p:cNvCxnSpPr>
          <p:nvPr/>
        </p:nvCxnSpPr>
        <p:spPr>
          <a:xfrm>
            <a:off x="2816995" y="6372550"/>
            <a:ext cx="327000" cy="10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fImage563404862966.jpeg" id="1126" name="Google Shape;112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765" y="1324610"/>
            <a:ext cx="5981700" cy="540194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27" name="Google Shape;1127;p7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제안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제안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28" name="Google Shape;1128;p73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이메일 초대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제안을 보내기 위해 상대방의 이메일을 입력하는 곳이다.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접근권한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프로젝트에 관한 접근 권한을 설정할 수 있으며, 보기 권한만 가진 옵저버와 CRUD기능을 가진 협력자로 나뉜다.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보낼 메세지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제안에 관한 간단한 메세지를 작성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상대에게 제안하기 위한 페이지로서 이메일로 초대하며 상대방에 관한 접근 권한 설정 및 간단한 메세지를 첨부하여 보낼 수 있다..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29" name="Google Shape;1129;p73"/>
          <p:cNvSpPr/>
          <p:nvPr/>
        </p:nvSpPr>
        <p:spPr>
          <a:xfrm>
            <a:off x="1321435" y="251968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73"/>
          <p:cNvSpPr/>
          <p:nvPr/>
        </p:nvSpPr>
        <p:spPr>
          <a:xfrm>
            <a:off x="5162550" y="303149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73"/>
          <p:cNvSpPr/>
          <p:nvPr/>
        </p:nvSpPr>
        <p:spPr>
          <a:xfrm>
            <a:off x="1318260" y="364363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73"/>
          <p:cNvSpPr/>
          <p:nvPr/>
        </p:nvSpPr>
        <p:spPr>
          <a:xfrm>
            <a:off x="-1820545" y="5980430"/>
            <a:ext cx="329700" cy="33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73"/>
          <p:cNvSpPr/>
          <p:nvPr/>
        </p:nvSpPr>
        <p:spPr>
          <a:xfrm>
            <a:off x="-1273810" y="318008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73"/>
          <p:cNvSpPr/>
          <p:nvPr/>
        </p:nvSpPr>
        <p:spPr>
          <a:xfrm>
            <a:off x="-2617470" y="3853815"/>
            <a:ext cx="329700" cy="33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73"/>
          <p:cNvSpPr/>
          <p:nvPr/>
        </p:nvSpPr>
        <p:spPr>
          <a:xfrm>
            <a:off x="2110105" y="2491740"/>
            <a:ext cx="2736900" cy="399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73"/>
          <p:cNvSpPr/>
          <p:nvPr/>
        </p:nvSpPr>
        <p:spPr>
          <a:xfrm>
            <a:off x="2123440" y="2962910"/>
            <a:ext cx="2736900" cy="457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73"/>
          <p:cNvSpPr/>
          <p:nvPr/>
        </p:nvSpPr>
        <p:spPr>
          <a:xfrm>
            <a:off x="2125980" y="3453765"/>
            <a:ext cx="2736900" cy="720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8" name="Google Shape;1138;p73"/>
          <p:cNvCxnSpPr>
            <a:stCxn id="1129" idx="3"/>
            <a:endCxn id="1135" idx="1"/>
          </p:cNvCxnSpPr>
          <p:nvPr/>
        </p:nvCxnSpPr>
        <p:spPr>
          <a:xfrm>
            <a:off x="1651135" y="2688880"/>
            <a:ext cx="459000" cy="2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39" name="Google Shape;1139;p73"/>
          <p:cNvCxnSpPr>
            <a:stCxn id="1130" idx="1"/>
            <a:endCxn id="1136" idx="3"/>
          </p:cNvCxnSpPr>
          <p:nvPr/>
        </p:nvCxnSpPr>
        <p:spPr>
          <a:xfrm rot="10800000">
            <a:off x="4860450" y="3191690"/>
            <a:ext cx="302100" cy="9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40" name="Google Shape;1140;p73"/>
          <p:cNvCxnSpPr>
            <a:stCxn id="1131" idx="3"/>
            <a:endCxn id="1137" idx="1"/>
          </p:cNvCxnSpPr>
          <p:nvPr/>
        </p:nvCxnSpPr>
        <p:spPr>
          <a:xfrm>
            <a:off x="1647960" y="3812830"/>
            <a:ext cx="477900" cy="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/Users/PC-14/AppData/Roaming/PolarisOffice/ETemp/10852_19373776/fImage5113211741.png" id="170" name="Google Shape;1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715" y="1006475"/>
            <a:ext cx="6131560" cy="51504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/Users/PC-14/AppData/Roaming/PolarisOffice/ETemp/10852_19373776/image1.png" id="171" name="Google Shape;17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0490" y="1339215"/>
            <a:ext cx="5010150" cy="456691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2" name="Google Shape;172;p2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프로필 수정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프로필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사이트의 프로필 수정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73" name="Google Shape;173;p20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31800"/>
                <a:gridCol w="2183125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이미지 안에 변경 버튼을 클릭해 이미지 수정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수정할 닉네임을 입력 영문8자 이하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소개란 43자 이내로 작성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스위치를 클릭하여 활성화,비활성활을 선택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수정 버튼을 눌러 입력된 정보만 수정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6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비밀번호 수정 창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7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알림 설정 창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8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회원 탈퇴 창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26035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86105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퀵메뉴 프로필 수정 클릭 시 해당 페이지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이미지, 닉네임, 소개글, 공개여부,비밀번호를 수정할 수 있고, 부가기능으로 알림설정과 회원탈퇴가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74" name="Google Shape;174;p20"/>
          <p:cNvSpPr/>
          <p:nvPr/>
        </p:nvSpPr>
        <p:spPr>
          <a:xfrm>
            <a:off x="1102360" y="206692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1103630" y="272732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104900" y="32404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1122680" y="362013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1104265" y="573913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1109345" y="4934585"/>
            <a:ext cx="329700" cy="35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1106170" y="536702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4878705" y="453834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1431290" y="137985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1554480" y="4152265"/>
            <a:ext cx="2661300" cy="50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fImage75972429695.jpeg" id="1145" name="Google Shape;114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570" y="1213485"/>
            <a:ext cx="5607050" cy="555561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6" name="Google Shape;1146;p7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대시보드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대시보드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47" name="Google Shape;1147;p74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 탭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프로젝트의 카테고리로 이동하는 탭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대시보드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프로젝트와 관련된 내용을 간략하게 표현하여 쉽게 파악할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최근 업무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원하는 업무아이콘을 클릭 시 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해당 업무상세화면으로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최근 이슈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제목 클릭시 해당 이슈상세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화면으로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최근 히스토리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버튼 클릭시, 해당 히스토리가 기록된 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 명 선택시 출력 되는 기본 화면으로써 해당 콜라보 프로젝트에 관한 전반적인 상황을 파악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48" name="Google Shape;1148;p74"/>
          <p:cNvSpPr/>
          <p:nvPr/>
        </p:nvSpPr>
        <p:spPr>
          <a:xfrm>
            <a:off x="2880995" y="117538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74"/>
          <p:cNvSpPr/>
          <p:nvPr/>
        </p:nvSpPr>
        <p:spPr>
          <a:xfrm>
            <a:off x="587375" y="3990974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74"/>
          <p:cNvSpPr/>
          <p:nvPr/>
        </p:nvSpPr>
        <p:spPr>
          <a:xfrm>
            <a:off x="2699385" y="366522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74"/>
          <p:cNvSpPr/>
          <p:nvPr/>
        </p:nvSpPr>
        <p:spPr>
          <a:xfrm>
            <a:off x="2461895" y="5990590"/>
            <a:ext cx="329700" cy="33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74"/>
          <p:cNvSpPr/>
          <p:nvPr/>
        </p:nvSpPr>
        <p:spPr>
          <a:xfrm>
            <a:off x="5909310" y="463867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74"/>
          <p:cNvSpPr/>
          <p:nvPr/>
        </p:nvSpPr>
        <p:spPr>
          <a:xfrm>
            <a:off x="1494155" y="1892934"/>
            <a:ext cx="2811000" cy="236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4" name="Google Shape;1154;p74"/>
          <p:cNvCxnSpPr/>
          <p:nvPr/>
        </p:nvCxnSpPr>
        <p:spPr>
          <a:xfrm>
            <a:off x="3045460" y="1513205"/>
            <a:ext cx="5700" cy="375300"/>
          </a:xfrm>
          <a:prstGeom prst="straightConnector1">
            <a:avLst/>
          </a:prstGeom>
          <a:noFill/>
          <a:ln cap="flat" cmpd="sng" w="9525">
            <a:solidFill>
              <a:srgbClr val="4D81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55" name="Google Shape;1155;p74"/>
          <p:cNvSpPr/>
          <p:nvPr/>
        </p:nvSpPr>
        <p:spPr>
          <a:xfrm>
            <a:off x="1431290" y="2124710"/>
            <a:ext cx="4363200" cy="4531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6" name="Google Shape;1156;p74"/>
          <p:cNvCxnSpPr/>
          <p:nvPr/>
        </p:nvCxnSpPr>
        <p:spPr>
          <a:xfrm flipH="1" rot="10800000">
            <a:off x="938529" y="4158065"/>
            <a:ext cx="507300" cy="6900"/>
          </a:xfrm>
          <a:prstGeom prst="straightConnector1">
            <a:avLst/>
          </a:prstGeom>
          <a:noFill/>
          <a:ln cap="flat" cmpd="sng" w="9525">
            <a:solidFill>
              <a:srgbClr val="4D81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57" name="Google Shape;1157;p74"/>
          <p:cNvSpPr/>
          <p:nvPr/>
        </p:nvSpPr>
        <p:spPr>
          <a:xfrm>
            <a:off x="1434465" y="4243705"/>
            <a:ext cx="2069400" cy="119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74"/>
          <p:cNvSpPr/>
          <p:nvPr/>
        </p:nvSpPr>
        <p:spPr>
          <a:xfrm>
            <a:off x="3564890" y="4241800"/>
            <a:ext cx="2132400" cy="119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/temp/fImage89784439955.jpeg" id="1159" name="Google Shape;115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5910" y="3176270"/>
            <a:ext cx="619760" cy="657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0" name="Google Shape;1160;p74"/>
          <p:cNvCxnSpPr/>
          <p:nvPr/>
        </p:nvCxnSpPr>
        <p:spPr>
          <a:xfrm>
            <a:off x="2863850" y="4003040"/>
            <a:ext cx="1200" cy="255300"/>
          </a:xfrm>
          <a:prstGeom prst="straightConnector1">
            <a:avLst/>
          </a:prstGeom>
          <a:noFill/>
          <a:ln cap="flat" cmpd="sng" w="9525">
            <a:solidFill>
              <a:srgbClr val="4D81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61" name="Google Shape;1161;p74"/>
          <p:cNvCxnSpPr>
            <a:stCxn id="1152" idx="1"/>
          </p:cNvCxnSpPr>
          <p:nvPr/>
        </p:nvCxnSpPr>
        <p:spPr>
          <a:xfrm rot="10800000">
            <a:off x="5700510" y="4806075"/>
            <a:ext cx="208800" cy="1800"/>
          </a:xfrm>
          <a:prstGeom prst="straightConnector1">
            <a:avLst/>
          </a:prstGeom>
          <a:noFill/>
          <a:ln cap="flat" cmpd="sng" w="9525">
            <a:solidFill>
              <a:srgbClr val="4D81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62" name="Google Shape;1162;p74"/>
          <p:cNvSpPr/>
          <p:nvPr/>
        </p:nvSpPr>
        <p:spPr>
          <a:xfrm>
            <a:off x="-979170" y="3580765"/>
            <a:ext cx="329700" cy="33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74"/>
          <p:cNvSpPr/>
          <p:nvPr/>
        </p:nvSpPr>
        <p:spPr>
          <a:xfrm>
            <a:off x="3119755" y="5762625"/>
            <a:ext cx="438900" cy="896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4" name="Google Shape;1164;p74"/>
          <p:cNvCxnSpPr>
            <a:stCxn id="1151" idx="3"/>
          </p:cNvCxnSpPr>
          <p:nvPr/>
        </p:nvCxnSpPr>
        <p:spPr>
          <a:xfrm>
            <a:off x="2791595" y="6159190"/>
            <a:ext cx="302400" cy="1800"/>
          </a:xfrm>
          <a:prstGeom prst="straightConnector1">
            <a:avLst/>
          </a:prstGeom>
          <a:noFill/>
          <a:ln cap="flat" cmpd="sng" w="9525">
            <a:solidFill>
              <a:srgbClr val="4D81C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fImage752424117588.jpeg" id="1169" name="Google Shape;116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125" y="1210945"/>
            <a:ext cx="5634355" cy="55238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0" name="Google Shape;1170;p7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상세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상세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71" name="Google Shape;1171;p75"/>
          <p:cNvGraphicFramePr/>
          <p:nvPr/>
        </p:nvGraphicFramePr>
        <p:xfrm>
          <a:off x="6488430" y="368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 hMerge="1"/>
              </a:tr>
              <a:tr h="70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 개요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명과 시작일, 마감일, 공개범위, 진행상태, 콜라보 소개를 출력한다.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상단의 수정버튼을 통해 수정페이지로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85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연관 프로젝트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 생성 전 각 프로젝트 팀들이 진행 중이던 프로젝트 목록. 클릭 시 해당 프로젝의 상세 페에지로 이동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83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공지사항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프로젝트의 공지사항과 중요첨부 파일을 출력한다. 중요 첨부파일은 3개, 공지사항은 한 개만 등록할 수 있으며, 상단의 수정버튼을 통해 수정페이지로 이동할 수 있다.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중요첨부파일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프로젝트에 필요한 중요 파일을 버튼을 클릭하여 업로드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구성원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해당 프로젝트에 참여하고 있는 구성원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리스트를 출력한다. 클릭하여 상세조회, 권한부여, 멤버탈퇴(제명)를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584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상세 클릭시 출력되는 페이지로써 프로젝트 개요, 콜라보와 연관된 하위 프로젝트로 이동 할 수 있다. 또한 공지사항 및 첨부파일 관리, 구성원에 대해 초대 및 제외 등 기능을 수행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72" name="Google Shape;1172;p75"/>
          <p:cNvSpPr/>
          <p:nvPr/>
        </p:nvSpPr>
        <p:spPr>
          <a:xfrm>
            <a:off x="753745" y="25800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75"/>
          <p:cNvSpPr/>
          <p:nvPr/>
        </p:nvSpPr>
        <p:spPr>
          <a:xfrm>
            <a:off x="767080" y="391922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75"/>
          <p:cNvSpPr/>
          <p:nvPr/>
        </p:nvSpPr>
        <p:spPr>
          <a:xfrm>
            <a:off x="1596390" y="2223135"/>
            <a:ext cx="2804700" cy="1464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75"/>
          <p:cNvSpPr/>
          <p:nvPr/>
        </p:nvSpPr>
        <p:spPr>
          <a:xfrm>
            <a:off x="1602740" y="3710940"/>
            <a:ext cx="2804700" cy="82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75"/>
          <p:cNvSpPr/>
          <p:nvPr/>
        </p:nvSpPr>
        <p:spPr>
          <a:xfrm>
            <a:off x="1595755" y="4535805"/>
            <a:ext cx="2804700" cy="654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75"/>
          <p:cNvSpPr/>
          <p:nvPr/>
        </p:nvSpPr>
        <p:spPr>
          <a:xfrm>
            <a:off x="1595120" y="5184775"/>
            <a:ext cx="2804700" cy="90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75"/>
          <p:cNvSpPr/>
          <p:nvPr/>
        </p:nvSpPr>
        <p:spPr>
          <a:xfrm>
            <a:off x="1595120" y="6086475"/>
            <a:ext cx="2804700" cy="649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75"/>
          <p:cNvSpPr/>
          <p:nvPr/>
        </p:nvSpPr>
        <p:spPr>
          <a:xfrm>
            <a:off x="753745" y="539686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75"/>
          <p:cNvSpPr/>
          <p:nvPr/>
        </p:nvSpPr>
        <p:spPr>
          <a:xfrm>
            <a:off x="5023485" y="468439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75"/>
          <p:cNvSpPr/>
          <p:nvPr/>
        </p:nvSpPr>
        <p:spPr>
          <a:xfrm>
            <a:off x="4997450" y="622998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2" name="Google Shape;1182;p75"/>
          <p:cNvCxnSpPr>
            <a:stCxn id="1172" idx="3"/>
            <a:endCxn id="1174" idx="1"/>
          </p:cNvCxnSpPr>
          <p:nvPr/>
        </p:nvCxnSpPr>
        <p:spPr>
          <a:xfrm>
            <a:off x="1083445" y="2749205"/>
            <a:ext cx="513000" cy="206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3" name="Google Shape;1183;p75"/>
          <p:cNvCxnSpPr/>
          <p:nvPr/>
        </p:nvCxnSpPr>
        <p:spPr>
          <a:xfrm flipH="1" rot="10800000">
            <a:off x="1096010" y="4084865"/>
            <a:ext cx="506700" cy="3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4" name="Google Shape;1184;p75"/>
          <p:cNvCxnSpPr>
            <a:stCxn id="1179" idx="3"/>
          </p:cNvCxnSpPr>
          <p:nvPr/>
        </p:nvCxnSpPr>
        <p:spPr>
          <a:xfrm>
            <a:off x="1083445" y="5566065"/>
            <a:ext cx="495300" cy="6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5" name="Google Shape;1185;p75"/>
          <p:cNvCxnSpPr/>
          <p:nvPr/>
        </p:nvCxnSpPr>
        <p:spPr>
          <a:xfrm rot="10800000">
            <a:off x="4458920" y="4848840"/>
            <a:ext cx="565200" cy="5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6" name="Google Shape;1186;p75"/>
          <p:cNvCxnSpPr>
            <a:stCxn id="1181" idx="1"/>
          </p:cNvCxnSpPr>
          <p:nvPr/>
        </p:nvCxnSpPr>
        <p:spPr>
          <a:xfrm flipH="1">
            <a:off x="4432850" y="6399185"/>
            <a:ext cx="564600" cy="20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1" name="Google Shape;1191;p7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대시보드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구성원 프로필 상세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192" name="Google Shape;1192;p76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프로필 상세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구성원의 섬네일을 클릭하여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프로필 상세를 볼 수 있다.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닉네임, 참가 프로젝트 수, 좋아요, 업무 수, 자기소개를 볼 수 있으며, 권한부여와 멤버탈퇴(제명)이 가능하다.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권한부여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자신이 프로젝트의 PL일 경우,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구성원에 권한부여를 할 수 있다.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PL또한 양도 할 수 있으며, PL권한이 없을 시에는 버튼이 보이지 않는다.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멤버탈퇴(제명)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참여하고 있는 프로젝트에서 탈퇴하거나 PL권한을 소유 시, 참여하고 있는 구성원을 프로젝트에서 제명할 수 있다.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탈퇴(제명)에는 사유가 필요하며, 해당 구성원이 프로젝트에서 제명되어도 업무와 문서는 사라지지 않는다.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구성원의 섬네일을 클릭 시 볼 수 있는 프로필 상세.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1193" name="Google Shape;119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275" y="1291590"/>
            <a:ext cx="6035675" cy="530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820" y="1955800"/>
            <a:ext cx="1656715" cy="27635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76"/>
          <p:cNvSpPr/>
          <p:nvPr/>
        </p:nvSpPr>
        <p:spPr>
          <a:xfrm>
            <a:off x="1099820" y="1955800"/>
            <a:ext cx="1656600" cy="2763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6" name="Google Shape;1196;p76"/>
          <p:cNvCxnSpPr>
            <a:endCxn id="1195" idx="1"/>
          </p:cNvCxnSpPr>
          <p:nvPr/>
        </p:nvCxnSpPr>
        <p:spPr>
          <a:xfrm rot="-5400000">
            <a:off x="-289180" y="4177300"/>
            <a:ext cx="2228700" cy="5493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97" name="Google Shape;1197;p76"/>
          <p:cNvSpPr/>
          <p:nvPr/>
        </p:nvSpPr>
        <p:spPr>
          <a:xfrm>
            <a:off x="313055" y="5566410"/>
            <a:ext cx="1854300" cy="402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8" name="Google Shape;1198;p76"/>
          <p:cNvCxnSpPr/>
          <p:nvPr/>
        </p:nvCxnSpPr>
        <p:spPr>
          <a:xfrm>
            <a:off x="1685925" y="4389755"/>
            <a:ext cx="2002200" cy="1033200"/>
          </a:xfrm>
          <a:prstGeom prst="bentConnector3">
            <a:avLst>
              <a:gd fmla="val 51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99" name="Google Shape;119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7445" y="4510405"/>
            <a:ext cx="2496820" cy="1824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76"/>
          <p:cNvSpPr/>
          <p:nvPr/>
        </p:nvSpPr>
        <p:spPr>
          <a:xfrm>
            <a:off x="3687445" y="4510405"/>
            <a:ext cx="2496900" cy="1824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1" name="Google Shape;120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03625" y="1052195"/>
            <a:ext cx="2496820" cy="31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76"/>
          <p:cNvSpPr/>
          <p:nvPr/>
        </p:nvSpPr>
        <p:spPr>
          <a:xfrm>
            <a:off x="3603625" y="1052195"/>
            <a:ext cx="2496900" cy="3171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3" name="Google Shape;1203;p76"/>
          <p:cNvCxnSpPr/>
          <p:nvPr/>
        </p:nvCxnSpPr>
        <p:spPr>
          <a:xfrm flipH="1" rot="10800000">
            <a:off x="2379345" y="3513400"/>
            <a:ext cx="1224900" cy="80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04" name="Google Shape;1204;p76"/>
          <p:cNvSpPr/>
          <p:nvPr/>
        </p:nvSpPr>
        <p:spPr>
          <a:xfrm>
            <a:off x="220980" y="309689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76"/>
          <p:cNvSpPr/>
          <p:nvPr/>
        </p:nvSpPr>
        <p:spPr>
          <a:xfrm>
            <a:off x="2379345" y="504634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76"/>
          <p:cNvSpPr/>
          <p:nvPr/>
        </p:nvSpPr>
        <p:spPr>
          <a:xfrm>
            <a:off x="3074670" y="310388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fImage436864274850.png" id="1211" name="Google Shape;121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30" y="1097915"/>
            <a:ext cx="6151880" cy="49358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2" name="Google Shape;1212;p7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업무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업무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13" name="Google Shape;1213;p77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툴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추가, 검색 등이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70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칸반보드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업무를 진행상태에 대비해 칸반보드로 출력한다. 업무의 제목, 요약된 내용을 확인할 수 있다. 드래그 드롭으로 이동이 가능하며, 데이터베이스에 상시 반영된다.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카드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제목을 클릭할 시 업무 상세화면으로 이동하며, 제목 옆에 있는 버튼을 클릭할 시, 수정, 삭제가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584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 업무 클릭 시, 출력되는 업무 칸반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업무의 대한 정보와 진행상황을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14" name="Google Shape;1214;p77"/>
          <p:cNvSpPr/>
          <p:nvPr/>
        </p:nvSpPr>
        <p:spPr>
          <a:xfrm>
            <a:off x="1430655" y="2192655"/>
            <a:ext cx="4707300" cy="245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77"/>
          <p:cNvSpPr/>
          <p:nvPr/>
        </p:nvSpPr>
        <p:spPr>
          <a:xfrm>
            <a:off x="1401445" y="2514600"/>
            <a:ext cx="4767000" cy="3386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77"/>
          <p:cNvSpPr/>
          <p:nvPr/>
        </p:nvSpPr>
        <p:spPr>
          <a:xfrm>
            <a:off x="1506855" y="2743200"/>
            <a:ext cx="1083900" cy="618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77"/>
          <p:cNvSpPr/>
          <p:nvPr/>
        </p:nvSpPr>
        <p:spPr>
          <a:xfrm>
            <a:off x="1884680" y="164782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77"/>
          <p:cNvSpPr/>
          <p:nvPr/>
        </p:nvSpPr>
        <p:spPr>
          <a:xfrm>
            <a:off x="889635" y="271018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77"/>
          <p:cNvSpPr/>
          <p:nvPr/>
        </p:nvSpPr>
        <p:spPr>
          <a:xfrm>
            <a:off x="2502535" y="360743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0" name="Google Shape;1220;p77"/>
          <p:cNvCxnSpPr>
            <a:stCxn id="1217" idx="2"/>
            <a:endCxn id="1214" idx="0"/>
          </p:cNvCxnSpPr>
          <p:nvPr/>
        </p:nvCxnSpPr>
        <p:spPr>
          <a:xfrm flipH="1" rot="-5400000">
            <a:off x="2813180" y="1221525"/>
            <a:ext cx="207000" cy="1735200"/>
          </a:xfrm>
          <a:prstGeom prst="bentConnector3">
            <a:avLst>
              <a:gd fmla="val 5015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1" name="Google Shape;1221;p77"/>
          <p:cNvCxnSpPr>
            <a:stCxn id="1218" idx="2"/>
            <a:endCxn id="1215" idx="1"/>
          </p:cNvCxnSpPr>
          <p:nvPr/>
        </p:nvCxnSpPr>
        <p:spPr>
          <a:xfrm flipH="1" rot="-5400000">
            <a:off x="647835" y="3454180"/>
            <a:ext cx="1159800" cy="3474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2" name="Google Shape;1222;p77"/>
          <p:cNvCxnSpPr>
            <a:endCxn id="1216" idx="2"/>
          </p:cNvCxnSpPr>
          <p:nvPr/>
        </p:nvCxnSpPr>
        <p:spPr>
          <a:xfrm rot="10800000">
            <a:off x="2048805" y="3361200"/>
            <a:ext cx="453300" cy="414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7" name="Google Shape;1227;p7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간트차트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간트차트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28" name="Google Shape;1228;p78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간트차트 툴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등록, PDF 출력, 뷰(일,주,월로 보기)를 사용할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83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간트차트 뷰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명과 날짜를 통해, 업무의 스케쥴을 관리할 수 있다. 드래그앤 드롭으로 해당 업무의 기간을 변경할 수 있으며, 바 이미지를 클릭시 해당 업무의 상세화면으로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584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 간트차트 클릭 시, 출력되는 간트차트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업무사항과 함께 스케쥴을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1229" name="Google Shape;122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40" y="1179830"/>
            <a:ext cx="6410326" cy="5043169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78"/>
          <p:cNvSpPr/>
          <p:nvPr/>
        </p:nvSpPr>
        <p:spPr>
          <a:xfrm>
            <a:off x="1337945" y="2106295"/>
            <a:ext cx="4910400" cy="245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78"/>
          <p:cNvSpPr/>
          <p:nvPr/>
        </p:nvSpPr>
        <p:spPr>
          <a:xfrm>
            <a:off x="1337945" y="2404745"/>
            <a:ext cx="4910400" cy="3081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78"/>
          <p:cNvSpPr/>
          <p:nvPr/>
        </p:nvSpPr>
        <p:spPr>
          <a:xfrm>
            <a:off x="2425065" y="159321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78"/>
          <p:cNvSpPr/>
          <p:nvPr/>
        </p:nvSpPr>
        <p:spPr>
          <a:xfrm>
            <a:off x="716280" y="314134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4" name="Google Shape;1234;p78"/>
          <p:cNvCxnSpPr/>
          <p:nvPr/>
        </p:nvCxnSpPr>
        <p:spPr>
          <a:xfrm flipH="1" rot="-5400000">
            <a:off x="2749645" y="1766475"/>
            <a:ext cx="344700" cy="336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35" name="Google Shape;1235;p78"/>
          <p:cNvCxnSpPr>
            <a:stCxn id="1233" idx="2"/>
            <a:endCxn id="1231" idx="1"/>
          </p:cNvCxnSpPr>
          <p:nvPr/>
        </p:nvCxnSpPr>
        <p:spPr>
          <a:xfrm flipH="1" rot="-5400000">
            <a:off x="876030" y="3483795"/>
            <a:ext cx="466500" cy="457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/temp/fImage88434287754.jpeg" id="1236" name="Google Shape;123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5405" y="1532890"/>
            <a:ext cx="795655" cy="22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6330"/>
            <a:ext cx="6414134" cy="50222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2" name="Google Shape;1242;p7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43" name="Google Shape;1243;p79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상세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업무에 대한 상세 내용 및 자료를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첨부파일 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파일을 클릭하면 해당 파일을 다운받을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상세 버튼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삭제버튼을 클릭시 confirm모달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수정버튼을 클릭시 업무 수정화면으로 이동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목록화면을 클릭시 칸반보드/간트차트로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업무의 제목을 클릭 시, 출력되는 업무상세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업무의 내용을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44" name="Google Shape;1244;p79"/>
          <p:cNvSpPr/>
          <p:nvPr/>
        </p:nvSpPr>
        <p:spPr>
          <a:xfrm>
            <a:off x="1227455" y="1388745"/>
            <a:ext cx="5071800" cy="3327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79"/>
          <p:cNvSpPr/>
          <p:nvPr/>
        </p:nvSpPr>
        <p:spPr>
          <a:xfrm>
            <a:off x="550545" y="215900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79"/>
          <p:cNvSpPr/>
          <p:nvPr/>
        </p:nvSpPr>
        <p:spPr>
          <a:xfrm>
            <a:off x="4881880" y="161861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7" name="Google Shape;1247;p79"/>
          <p:cNvCxnSpPr>
            <a:stCxn id="1245" idx="2"/>
            <a:endCxn id="1244" idx="1"/>
          </p:cNvCxnSpPr>
          <p:nvPr/>
        </p:nvCxnSpPr>
        <p:spPr>
          <a:xfrm flipH="1" rot="-5400000">
            <a:off x="693345" y="2518400"/>
            <a:ext cx="555600" cy="5124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8" name="Google Shape;1248;p79"/>
          <p:cNvCxnSpPr>
            <a:stCxn id="1246" idx="2"/>
          </p:cNvCxnSpPr>
          <p:nvPr/>
        </p:nvCxnSpPr>
        <p:spPr>
          <a:xfrm rot="-5400000">
            <a:off x="5283130" y="1431865"/>
            <a:ext cx="287700" cy="761400"/>
          </a:xfrm>
          <a:prstGeom prst="bentConnector4">
            <a:avLst>
              <a:gd fmla="val -79487" name="adj1"/>
              <a:gd fmla="val 100905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49" name="Google Shape;1249;p79"/>
          <p:cNvSpPr/>
          <p:nvPr/>
        </p:nvSpPr>
        <p:spPr>
          <a:xfrm>
            <a:off x="2490470" y="336296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79"/>
          <p:cNvSpPr/>
          <p:nvPr/>
        </p:nvSpPr>
        <p:spPr>
          <a:xfrm>
            <a:off x="1395095" y="3700780"/>
            <a:ext cx="771000" cy="386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1" name="Google Shape;1251;p79"/>
          <p:cNvCxnSpPr>
            <a:stCxn id="1249" idx="1"/>
            <a:endCxn id="1250" idx="0"/>
          </p:cNvCxnSpPr>
          <p:nvPr/>
        </p:nvCxnSpPr>
        <p:spPr>
          <a:xfrm flipH="1">
            <a:off x="1780670" y="3531860"/>
            <a:ext cx="709800" cy="168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6" name="Google Shape;1256;p8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57" name="Google Shape;1257;p80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70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등록폼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등록을 위한 폼을 출력한다.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제목, 프로젝트명(자동기입), 중요도, 담당자, 시작일, 마감일, 내용, 첨부파일을 입력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등록 버튼을 누르면, 업무 등록이 완료되고, 업무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취소 버튼을 누르면, 업무 등록이 취소되고, 업무 리스트로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5842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 업무등록 클릭 시, 출력되는 업무 등록폼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새로운 업무를 등록할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1258" name="Google Shape;125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" y="1122045"/>
            <a:ext cx="6372226" cy="4999355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80"/>
          <p:cNvSpPr/>
          <p:nvPr/>
        </p:nvSpPr>
        <p:spPr>
          <a:xfrm>
            <a:off x="1227455" y="1388745"/>
            <a:ext cx="5071800" cy="3979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80"/>
          <p:cNvSpPr/>
          <p:nvPr/>
        </p:nvSpPr>
        <p:spPr>
          <a:xfrm>
            <a:off x="5613400" y="1473200"/>
            <a:ext cx="237000" cy="203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80"/>
          <p:cNvSpPr/>
          <p:nvPr/>
        </p:nvSpPr>
        <p:spPr>
          <a:xfrm>
            <a:off x="5871210" y="1473200"/>
            <a:ext cx="237000" cy="203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80"/>
          <p:cNvSpPr/>
          <p:nvPr/>
        </p:nvSpPr>
        <p:spPr>
          <a:xfrm>
            <a:off x="605790" y="167640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80"/>
          <p:cNvSpPr/>
          <p:nvPr/>
        </p:nvSpPr>
        <p:spPr>
          <a:xfrm>
            <a:off x="4572000" y="103632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80"/>
          <p:cNvSpPr/>
          <p:nvPr/>
        </p:nvSpPr>
        <p:spPr>
          <a:xfrm>
            <a:off x="5824855" y="9918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5" name="Google Shape;1265;p80"/>
          <p:cNvCxnSpPr>
            <a:stCxn id="1262" idx="2"/>
            <a:endCxn id="1259" idx="1"/>
          </p:cNvCxnSpPr>
          <p:nvPr/>
        </p:nvCxnSpPr>
        <p:spPr>
          <a:xfrm flipH="1" rot="-5400000">
            <a:off x="316590" y="2467800"/>
            <a:ext cx="1364400" cy="457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6" name="Google Shape;1266;p80"/>
          <p:cNvCxnSpPr>
            <a:stCxn id="1263" idx="2"/>
          </p:cNvCxnSpPr>
          <p:nvPr/>
        </p:nvCxnSpPr>
        <p:spPr>
          <a:xfrm flipH="1" rot="-5400000">
            <a:off x="5071350" y="1039170"/>
            <a:ext cx="200700" cy="870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67" name="Google Shape;1267;p80"/>
          <p:cNvCxnSpPr>
            <a:stCxn id="1264" idx="2"/>
          </p:cNvCxnSpPr>
          <p:nvPr/>
        </p:nvCxnSpPr>
        <p:spPr>
          <a:xfrm rot="5400000">
            <a:off x="5911255" y="1395070"/>
            <a:ext cx="143400" cy="1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" y="1120140"/>
            <a:ext cx="6342379" cy="49872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73" name="Google Shape;1273;p8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업무등록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74" name="Google Shape;1274;p81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수정폼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수정을 위한 폼을 기존에 입력된 내용과 함께 출력한다.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제목, 프로젝트명(자동기입), 중요도, 담당자, 시작일, 마감일, 내용, 첨부파일을 수정 가능하다.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저장 버튼을 누르면, 업무 수정이 완료되고, 업무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취소 버튼을 누르면, 업무 수정이 취소되고, 업무 리스트로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각 카드의 업무수정 클릭 시, 출력되는 업무 수정폼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 내용을 수정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75" name="Google Shape;1275;p81"/>
          <p:cNvSpPr/>
          <p:nvPr/>
        </p:nvSpPr>
        <p:spPr>
          <a:xfrm>
            <a:off x="1227455" y="1388745"/>
            <a:ext cx="5071800" cy="3979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81"/>
          <p:cNvSpPr/>
          <p:nvPr/>
        </p:nvSpPr>
        <p:spPr>
          <a:xfrm>
            <a:off x="5613400" y="1473200"/>
            <a:ext cx="237000" cy="203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81"/>
          <p:cNvSpPr/>
          <p:nvPr/>
        </p:nvSpPr>
        <p:spPr>
          <a:xfrm>
            <a:off x="5871210" y="1473200"/>
            <a:ext cx="237000" cy="203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81"/>
          <p:cNvSpPr/>
          <p:nvPr/>
        </p:nvSpPr>
        <p:spPr>
          <a:xfrm>
            <a:off x="605790" y="167640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81"/>
          <p:cNvSpPr/>
          <p:nvPr/>
        </p:nvSpPr>
        <p:spPr>
          <a:xfrm>
            <a:off x="4572000" y="103632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81"/>
          <p:cNvSpPr/>
          <p:nvPr/>
        </p:nvSpPr>
        <p:spPr>
          <a:xfrm>
            <a:off x="5824855" y="9918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1" name="Google Shape;1281;p81"/>
          <p:cNvCxnSpPr>
            <a:stCxn id="1278" idx="2"/>
            <a:endCxn id="1275" idx="1"/>
          </p:cNvCxnSpPr>
          <p:nvPr/>
        </p:nvCxnSpPr>
        <p:spPr>
          <a:xfrm flipH="1" rot="-5400000">
            <a:off x="316590" y="2467800"/>
            <a:ext cx="1364400" cy="457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82" name="Google Shape;1282;p81"/>
          <p:cNvCxnSpPr>
            <a:stCxn id="1279" idx="2"/>
          </p:cNvCxnSpPr>
          <p:nvPr/>
        </p:nvCxnSpPr>
        <p:spPr>
          <a:xfrm flipH="1" rot="-5400000">
            <a:off x="5071350" y="1039170"/>
            <a:ext cx="200700" cy="870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83" name="Google Shape;1283;p81"/>
          <p:cNvCxnSpPr>
            <a:stCxn id="1280" idx="2"/>
          </p:cNvCxnSpPr>
          <p:nvPr/>
        </p:nvCxnSpPr>
        <p:spPr>
          <a:xfrm rot="5400000">
            <a:off x="5911255" y="1395070"/>
            <a:ext cx="143400" cy="1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fImage769834936700.jpeg" id="1288" name="Google Shape;128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75" y="1167765"/>
            <a:ext cx="6365240" cy="504063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9" name="Google Shape;1289;p8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이슈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이슈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290" name="Google Shape;1290;p82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툴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추가, 엑셀, PDF출력, 검색 등이 가능하며, 항목별 소트가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리스트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이슈에 관한 정보를 리스트로 출력한다.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이슈제목, 중요도, 마일스톤, 작성자, 갱신일, 진행상태를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 이슈 클릭 시, 출력되는 이슈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업무의 대한 정보와 진행상황을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91" name="Google Shape;1291;p82"/>
          <p:cNvSpPr/>
          <p:nvPr/>
        </p:nvSpPr>
        <p:spPr>
          <a:xfrm>
            <a:off x="1337945" y="2032000"/>
            <a:ext cx="4851300" cy="254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82"/>
          <p:cNvSpPr/>
          <p:nvPr/>
        </p:nvSpPr>
        <p:spPr>
          <a:xfrm>
            <a:off x="1337945" y="2480945"/>
            <a:ext cx="4851300" cy="2836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82"/>
          <p:cNvSpPr/>
          <p:nvPr/>
        </p:nvSpPr>
        <p:spPr>
          <a:xfrm>
            <a:off x="1918335" y="150939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4" name="Google Shape;1294;p82"/>
          <p:cNvCxnSpPr>
            <a:stCxn id="1293" idx="3"/>
          </p:cNvCxnSpPr>
          <p:nvPr/>
        </p:nvCxnSpPr>
        <p:spPr>
          <a:xfrm>
            <a:off x="2247135" y="1678295"/>
            <a:ext cx="335400" cy="344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95" name="Google Shape;1295;p82"/>
          <p:cNvSpPr/>
          <p:nvPr/>
        </p:nvSpPr>
        <p:spPr>
          <a:xfrm>
            <a:off x="716280" y="314134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6" name="Google Shape;1296;p82"/>
          <p:cNvCxnSpPr>
            <a:stCxn id="1295" idx="2"/>
          </p:cNvCxnSpPr>
          <p:nvPr/>
        </p:nvCxnSpPr>
        <p:spPr>
          <a:xfrm flipH="1" rot="-5400000">
            <a:off x="875880" y="3483945"/>
            <a:ext cx="466800" cy="457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fImage769834943628.jpeg" id="1301" name="Google Shape;130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70" y="1289050"/>
            <a:ext cx="6365240" cy="504063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2" name="Google Shape;1302;p8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 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이슈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이슈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303" name="Google Shape;1303;p83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소트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컬럼을 해당 란에 드래그 앤 드롭 해 해당 컬럼의 값으로 리스트를 그룹화 시킬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그룹리스트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소트 된 내용을 확인할 수 있으며, 접기 펼치기가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 이슈 클릭 시, 출력되는 이슈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업무의 대한 정보와 진행상황을 확인할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304" name="Google Shape;1304;p83"/>
          <p:cNvSpPr/>
          <p:nvPr/>
        </p:nvSpPr>
        <p:spPr>
          <a:xfrm>
            <a:off x="1337945" y="2178050"/>
            <a:ext cx="4851300" cy="254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83"/>
          <p:cNvSpPr/>
          <p:nvPr/>
        </p:nvSpPr>
        <p:spPr>
          <a:xfrm>
            <a:off x="1337945" y="2649220"/>
            <a:ext cx="4851900" cy="3554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83"/>
          <p:cNvSpPr/>
          <p:nvPr/>
        </p:nvSpPr>
        <p:spPr>
          <a:xfrm>
            <a:off x="2070735" y="164401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7" name="Google Shape;1307;p83"/>
          <p:cNvCxnSpPr>
            <a:stCxn id="1306" idx="3"/>
          </p:cNvCxnSpPr>
          <p:nvPr/>
        </p:nvCxnSpPr>
        <p:spPr>
          <a:xfrm>
            <a:off x="2399535" y="1812915"/>
            <a:ext cx="335400" cy="344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08" name="Google Shape;1308;p83"/>
          <p:cNvSpPr/>
          <p:nvPr/>
        </p:nvSpPr>
        <p:spPr>
          <a:xfrm>
            <a:off x="716280" y="314134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9" name="Google Shape;1309;p83"/>
          <p:cNvCxnSpPr>
            <a:stCxn id="1308" idx="2"/>
          </p:cNvCxnSpPr>
          <p:nvPr/>
        </p:nvCxnSpPr>
        <p:spPr>
          <a:xfrm flipH="1" rot="-5400000">
            <a:off x="875880" y="3483945"/>
            <a:ext cx="466800" cy="457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075" y="1006475"/>
            <a:ext cx="5805806" cy="555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" name="Google Shape;189;p2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프로필 수정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프로필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사이트의 프로필 수정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90" name="Google Shape;190;p21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15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이미지 안에 변경 글자를 클릭해 이미지 수정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이미지 파일을 선택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선택된 이미지로 전환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프로필 이미지 변경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91" name="Google Shape;191;p21"/>
          <p:cNvSpPr/>
          <p:nvPr/>
        </p:nvSpPr>
        <p:spPr>
          <a:xfrm>
            <a:off x="281940" y="201612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2970530" y="18935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721360" y="1038225"/>
            <a:ext cx="657900" cy="219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21"/>
          <p:cNvCxnSpPr/>
          <p:nvPr/>
        </p:nvCxnSpPr>
        <p:spPr>
          <a:xfrm>
            <a:off x="1172210" y="2247900"/>
            <a:ext cx="1623000" cy="29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7510" y="2293620"/>
            <a:ext cx="2774951" cy="227076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797560" y="136906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520700" y="4215130"/>
            <a:ext cx="2562900" cy="50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Google Shape;1314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" y="868045"/>
            <a:ext cx="6372226" cy="46615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15" name="Google Shape;1315;p8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프로젝트화면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이슈 등록 페이지</a:t>
                      </a:r>
                      <a:endParaRPr b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이슈 등록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316" name="Google Shape;1316;p84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제목, 해당 프로젝트, 중요도, 작성자, 내용, 첨부파일을 입력한다.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등록 버튼을 누르면, 이슈 등록이 완료되고, 이슈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취소 버튼을 누르면, 이슈 등록이 취소되고, 이슈 리스트로 돌아간다.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378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콜라보 프로젝트 이슈 리스트의 등록 버튼 클릭 시, 출력되는 이슈 등록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317" name="Google Shape;1317;p84"/>
          <p:cNvSpPr/>
          <p:nvPr/>
        </p:nvSpPr>
        <p:spPr>
          <a:xfrm>
            <a:off x="1310005" y="148018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84"/>
          <p:cNvSpPr/>
          <p:nvPr/>
        </p:nvSpPr>
        <p:spPr>
          <a:xfrm>
            <a:off x="2187575" y="1480185"/>
            <a:ext cx="3982800" cy="3774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84"/>
          <p:cNvSpPr/>
          <p:nvPr/>
        </p:nvSpPr>
        <p:spPr>
          <a:xfrm>
            <a:off x="5511800" y="5254625"/>
            <a:ext cx="348000" cy="216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84"/>
          <p:cNvSpPr/>
          <p:nvPr/>
        </p:nvSpPr>
        <p:spPr>
          <a:xfrm>
            <a:off x="5017770" y="547116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1" name="Google Shape;1321;p84"/>
          <p:cNvCxnSpPr>
            <a:stCxn id="1317" idx="3"/>
            <a:endCxn id="1318" idx="1"/>
          </p:cNvCxnSpPr>
          <p:nvPr/>
        </p:nvCxnSpPr>
        <p:spPr>
          <a:xfrm>
            <a:off x="1638805" y="1649085"/>
            <a:ext cx="548700" cy="1718400"/>
          </a:xfrm>
          <a:prstGeom prst="bentConnector3">
            <a:avLst>
              <a:gd fmla="val 5005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2" name="Google Shape;1322;p84"/>
          <p:cNvCxnSpPr>
            <a:stCxn id="1320" idx="3"/>
            <a:endCxn id="1319" idx="2"/>
          </p:cNvCxnSpPr>
          <p:nvPr/>
        </p:nvCxnSpPr>
        <p:spPr>
          <a:xfrm flipH="1" rot="10800000">
            <a:off x="5346570" y="5471160"/>
            <a:ext cx="339300" cy="168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23" name="Google Shape;1323;p84"/>
          <p:cNvSpPr/>
          <p:nvPr/>
        </p:nvSpPr>
        <p:spPr>
          <a:xfrm>
            <a:off x="5895340" y="5259070"/>
            <a:ext cx="328800" cy="212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84"/>
          <p:cNvSpPr/>
          <p:nvPr/>
        </p:nvSpPr>
        <p:spPr>
          <a:xfrm>
            <a:off x="5017770" y="586676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5" name="Google Shape;1325;p84"/>
          <p:cNvCxnSpPr>
            <a:stCxn id="1324" idx="3"/>
            <a:endCxn id="1323" idx="2"/>
          </p:cNvCxnSpPr>
          <p:nvPr/>
        </p:nvCxnSpPr>
        <p:spPr>
          <a:xfrm flipH="1" rot="10800000">
            <a:off x="5346570" y="5471065"/>
            <a:ext cx="713100" cy="564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" y="868045"/>
            <a:ext cx="6372224" cy="59518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1" name="Google Shape;1331;p8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프로젝트화면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이슈 상세 페이지</a:t>
                      </a:r>
                      <a:endParaRPr b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이슈 상세 페이지 설명 ①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332" name="Google Shape;1332;p85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이슈에 대한 상세 내용 및 댓글을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파일을 클릭하면 해당 파일을 다운받을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댓글을 입력하고, 작성 버튼을 클릭하면, 댓글이 등록되고, 댓글 창이 갱신된다.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수정버튼을 누르면 댓글 수정이 가능하고, 삭제버튼을 누르면 댓글을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목록 버튼을 누르면, 이슈 리스트 페이지로 이동하고, 삭제 버튼을 누르면 삭제 확인창이 출력되고, 수정 버튼을 누르면 이슈 수정창으로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리스트의 이슈 클릭 시, 출력되는 이슈 상세 페이지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이슈를 조회, 수정, 삭제할 수 있고, 이슈 댓글을 등록 수정, 삭제할 수 있고, 첨부파일을 다운로드할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333" name="Google Shape;1333;p85"/>
          <p:cNvSpPr/>
          <p:nvPr/>
        </p:nvSpPr>
        <p:spPr>
          <a:xfrm>
            <a:off x="624205" y="116903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85"/>
          <p:cNvSpPr/>
          <p:nvPr/>
        </p:nvSpPr>
        <p:spPr>
          <a:xfrm>
            <a:off x="1290955" y="1121410"/>
            <a:ext cx="4933200" cy="5349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85"/>
          <p:cNvSpPr/>
          <p:nvPr/>
        </p:nvSpPr>
        <p:spPr>
          <a:xfrm>
            <a:off x="5347335" y="1121410"/>
            <a:ext cx="876300" cy="2166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85"/>
          <p:cNvSpPr/>
          <p:nvPr/>
        </p:nvSpPr>
        <p:spPr>
          <a:xfrm>
            <a:off x="4817745" y="122999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7" name="Google Shape;1337;p85"/>
          <p:cNvCxnSpPr>
            <a:stCxn id="1333" idx="2"/>
            <a:endCxn id="1334" idx="1"/>
          </p:cNvCxnSpPr>
          <p:nvPr/>
        </p:nvCxnSpPr>
        <p:spPr>
          <a:xfrm flipH="1" rot="-5400000">
            <a:off x="-105095" y="2400535"/>
            <a:ext cx="2289600" cy="5022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8" name="Google Shape;1338;p85"/>
          <p:cNvSpPr/>
          <p:nvPr/>
        </p:nvSpPr>
        <p:spPr>
          <a:xfrm>
            <a:off x="1433195" y="4088130"/>
            <a:ext cx="4662900" cy="222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85"/>
          <p:cNvSpPr/>
          <p:nvPr/>
        </p:nvSpPr>
        <p:spPr>
          <a:xfrm>
            <a:off x="4817745" y="345503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0" name="Google Shape;1340;p85"/>
          <p:cNvCxnSpPr>
            <a:stCxn id="1341" idx="2"/>
            <a:endCxn id="1342" idx="2"/>
          </p:cNvCxnSpPr>
          <p:nvPr/>
        </p:nvCxnSpPr>
        <p:spPr>
          <a:xfrm rot="-5400000">
            <a:off x="5461390" y="4381820"/>
            <a:ext cx="73500" cy="629400"/>
          </a:xfrm>
          <a:prstGeom prst="bentConnector3">
            <a:avLst>
              <a:gd fmla="val -30872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2" name="Google Shape;1342;p85"/>
          <p:cNvSpPr/>
          <p:nvPr/>
        </p:nvSpPr>
        <p:spPr>
          <a:xfrm>
            <a:off x="5530215" y="4417060"/>
            <a:ext cx="565200" cy="24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3" name="Google Shape;1343;p85"/>
          <p:cNvCxnSpPr>
            <a:stCxn id="1336" idx="2"/>
            <a:endCxn id="1335" idx="2"/>
          </p:cNvCxnSpPr>
          <p:nvPr/>
        </p:nvCxnSpPr>
        <p:spPr>
          <a:xfrm rot="-5400000">
            <a:off x="5268945" y="1051195"/>
            <a:ext cx="229800" cy="803400"/>
          </a:xfrm>
          <a:prstGeom prst="bentConnector3">
            <a:avLst>
              <a:gd fmla="val -9947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44" name="Google Shape;1344;p85"/>
          <p:cNvCxnSpPr>
            <a:stCxn id="1339" idx="1"/>
            <a:endCxn id="1338" idx="0"/>
          </p:cNvCxnSpPr>
          <p:nvPr/>
        </p:nvCxnSpPr>
        <p:spPr>
          <a:xfrm flipH="1">
            <a:off x="3764745" y="3623935"/>
            <a:ext cx="1053000" cy="464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1" name="Google Shape;1341;p85"/>
          <p:cNvSpPr/>
          <p:nvPr/>
        </p:nvSpPr>
        <p:spPr>
          <a:xfrm>
            <a:off x="5019040" y="43954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85"/>
          <p:cNvSpPr/>
          <p:nvPr/>
        </p:nvSpPr>
        <p:spPr>
          <a:xfrm>
            <a:off x="2417445" y="304228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85"/>
          <p:cNvSpPr/>
          <p:nvPr/>
        </p:nvSpPr>
        <p:spPr>
          <a:xfrm>
            <a:off x="1362710" y="3406140"/>
            <a:ext cx="771000" cy="386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7" name="Google Shape;1347;p85"/>
          <p:cNvCxnSpPr>
            <a:stCxn id="1345" idx="1"/>
            <a:endCxn id="1346" idx="0"/>
          </p:cNvCxnSpPr>
          <p:nvPr/>
        </p:nvCxnSpPr>
        <p:spPr>
          <a:xfrm flipH="1">
            <a:off x="1748145" y="3211185"/>
            <a:ext cx="669300" cy="1950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48" name="Google Shape;134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4195" y="2046605"/>
            <a:ext cx="1658620" cy="4876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49" name="Google Shape;1349;p85"/>
          <p:cNvCxnSpPr>
            <a:stCxn id="1336" idx="1"/>
            <a:endCxn id="1348" idx="1"/>
          </p:cNvCxnSpPr>
          <p:nvPr/>
        </p:nvCxnSpPr>
        <p:spPr>
          <a:xfrm flipH="1">
            <a:off x="4354245" y="1398895"/>
            <a:ext cx="463500" cy="891600"/>
          </a:xfrm>
          <a:prstGeom prst="bentConnector3">
            <a:avLst>
              <a:gd fmla="val 14933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" name="Google Shape;1354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5" y="868045"/>
            <a:ext cx="6372224" cy="595185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5" name="Google Shape;1355;p8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프로젝트화면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상세 페이지</a:t>
                      </a:r>
                      <a:endParaRPr b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프로젝트 이슈 상세 페이지 설명 ②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356" name="Google Shape;1356;p86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이슈에 대한 댓글을 수정 및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댓글을 수정하고 저장 버튼을 클릭하면, 댓글이 수정되고 댓글 페이지가 갱신된다.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확인 버튼을 클릭하면, 삭제가 완료되고 댓글 페이지가 갱신된다.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리스트의 이슈 댓글의 수정 및 삭제 버튼 클릭 시, 나타나는 흐름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댓글을 수정 및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357" name="Google Shape;1357;p86"/>
          <p:cNvSpPr/>
          <p:nvPr/>
        </p:nvSpPr>
        <p:spPr>
          <a:xfrm>
            <a:off x="3258820" y="43954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8" name="Google Shape;1358;p86"/>
          <p:cNvCxnSpPr>
            <a:stCxn id="1359" idx="2"/>
            <a:endCxn id="1360" idx="2"/>
          </p:cNvCxnSpPr>
          <p:nvPr/>
        </p:nvCxnSpPr>
        <p:spPr>
          <a:xfrm rot="5400000">
            <a:off x="5461365" y="4381810"/>
            <a:ext cx="73500" cy="629400"/>
          </a:xfrm>
          <a:prstGeom prst="bentConnector3">
            <a:avLst>
              <a:gd fmla="val 40853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59" name="Google Shape;1359;p86"/>
          <p:cNvSpPr/>
          <p:nvPr/>
        </p:nvSpPr>
        <p:spPr>
          <a:xfrm>
            <a:off x="5530215" y="4417060"/>
            <a:ext cx="565200" cy="242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1" name="Google Shape;1361;p86"/>
          <p:cNvCxnSpPr>
            <a:stCxn id="1360" idx="0"/>
            <a:endCxn id="1362" idx="2"/>
          </p:cNvCxnSpPr>
          <p:nvPr/>
        </p:nvCxnSpPr>
        <p:spPr>
          <a:xfrm rot="-5400000">
            <a:off x="4823740" y="3459770"/>
            <a:ext cx="1295400" cy="576000"/>
          </a:xfrm>
          <a:prstGeom prst="bentConnector3">
            <a:avLst>
              <a:gd fmla="val 5002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60" name="Google Shape;1360;p86"/>
          <p:cNvSpPr/>
          <p:nvPr/>
        </p:nvSpPr>
        <p:spPr>
          <a:xfrm>
            <a:off x="5019040" y="43954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3" name="Google Shape;136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8015" y="2546350"/>
            <a:ext cx="3248660" cy="76898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4" name="Google Shape;1364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3975" y="3686810"/>
            <a:ext cx="1658620" cy="48768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2" name="Google Shape;1362;p86"/>
          <p:cNvSpPr/>
          <p:nvPr/>
        </p:nvSpPr>
        <p:spPr>
          <a:xfrm>
            <a:off x="5594985" y="276225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5" name="Google Shape;1365;p86"/>
          <p:cNvCxnSpPr>
            <a:stCxn id="1360" idx="1"/>
            <a:endCxn id="1357" idx="3"/>
          </p:cNvCxnSpPr>
          <p:nvPr/>
        </p:nvCxnSpPr>
        <p:spPr>
          <a:xfrm rot="10800000">
            <a:off x="3587740" y="4564370"/>
            <a:ext cx="14313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66" name="Google Shape;1366;p86"/>
          <p:cNvCxnSpPr>
            <a:stCxn id="1357" idx="0"/>
            <a:endCxn id="1364" idx="2"/>
          </p:cNvCxnSpPr>
          <p:nvPr/>
        </p:nvCxnSpPr>
        <p:spPr>
          <a:xfrm rot="10800000">
            <a:off x="3423220" y="4174370"/>
            <a:ext cx="0" cy="221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67" name="Google Shape;1367;p86"/>
          <p:cNvCxnSpPr>
            <a:stCxn id="1362" idx="1"/>
            <a:endCxn id="1363" idx="3"/>
          </p:cNvCxnSpPr>
          <p:nvPr/>
        </p:nvCxnSpPr>
        <p:spPr>
          <a:xfrm rot="10800000">
            <a:off x="5146785" y="2930850"/>
            <a:ext cx="4482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image19.png" id="1372" name="Google Shape;137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5855"/>
            <a:ext cx="6372859" cy="4657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73" name="Google Shape;1373;p8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4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프로젝트화면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20220116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이슈 수정 페이지</a:t>
                      </a:r>
                      <a:endParaRPr b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이슈 수정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374" name="Google Shape;1374;p87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수정내용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이슈에 대한 제목, 내용, 첨부파일을 수정할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수정버튼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확인버튼을 클릭하면 이슈가 수정되고, 상세페이지로 이동하고, 취소버튼을 누르면 수정이 취소되고 상세페이지로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이슈 상세 페이지의 수정 버튼을 클릭하면, 수정페이지가 출력되고, 이슈를 수정할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1375" name="Google Shape;1375;p87"/>
          <p:cNvCxnSpPr/>
          <p:nvPr/>
        </p:nvCxnSpPr>
        <p:spPr>
          <a:xfrm>
            <a:off x="5116513" y="1364933"/>
            <a:ext cx="762000" cy="960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76" name="Google Shape;1376;p87"/>
          <p:cNvSpPr/>
          <p:nvPr/>
        </p:nvSpPr>
        <p:spPr>
          <a:xfrm>
            <a:off x="5594985" y="1459865"/>
            <a:ext cx="565800" cy="243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7" name="Google Shape;1377;p87"/>
          <p:cNvCxnSpPr/>
          <p:nvPr/>
        </p:nvCxnSpPr>
        <p:spPr>
          <a:xfrm>
            <a:off x="2649220" y="1483995"/>
            <a:ext cx="1101000" cy="2814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78" name="Google Shape;1378;p87"/>
          <p:cNvSpPr/>
          <p:nvPr/>
        </p:nvSpPr>
        <p:spPr>
          <a:xfrm>
            <a:off x="2320290" y="131508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87"/>
          <p:cNvSpPr/>
          <p:nvPr/>
        </p:nvSpPr>
        <p:spPr>
          <a:xfrm>
            <a:off x="4951730" y="136525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87"/>
          <p:cNvSpPr/>
          <p:nvPr/>
        </p:nvSpPr>
        <p:spPr>
          <a:xfrm>
            <a:off x="1282700" y="1764665"/>
            <a:ext cx="4934700" cy="3948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5" name="Google Shape;138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6" name="Google Shape;1386;p8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3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콜라보  문서관리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211016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문서관리 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문서관리 페이지 화면 설명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387" name="Google Shape;1387;p88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395600"/>
                <a:gridCol w="2219325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이름 출력 후 하위 폴더들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하위 폴더 안에 있는 문서들이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클릭 시 오른쪽 오버레이로 상세 보기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New folder를 클릭 시 현재 경로에 새로운 폴더 생성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upload버튼을 이용해 내 pc에 존재하는 파일들을 업로드 할 수 있다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파일크기, 타입, 생성날짜를 기준으로 정렬 할 수 있다.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7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파일 출력 형식을 지정(폴더식, 리스트식)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8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스위치 on/off로 상세보기 제어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9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검색 가능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통합 검색 시 나오는 결과 창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388" name="Google Shape;1388;p88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88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0" name="Google Shape;139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88"/>
          <p:cNvSpPr/>
          <p:nvPr/>
        </p:nvSpPr>
        <p:spPr>
          <a:xfrm>
            <a:off x="2967990" y="970280"/>
            <a:ext cx="329700" cy="28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88"/>
          <p:cNvSpPr/>
          <p:nvPr/>
        </p:nvSpPr>
        <p:spPr>
          <a:xfrm>
            <a:off x="883920" y="18561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88"/>
          <p:cNvSpPr/>
          <p:nvPr/>
        </p:nvSpPr>
        <p:spPr>
          <a:xfrm>
            <a:off x="2332990" y="148399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4" name="Google Shape;1394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58315"/>
            <a:ext cx="864870" cy="37274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88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6" name="Google Shape;1396;p88"/>
          <p:cNvSpPr/>
          <p:nvPr/>
        </p:nvSpPr>
        <p:spPr>
          <a:xfrm>
            <a:off x="3293110" y="362712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7" name="Google Shape;1397;p88"/>
          <p:cNvCxnSpPr>
            <a:stCxn id="1392" idx="3"/>
          </p:cNvCxnSpPr>
          <p:nvPr/>
        </p:nvCxnSpPr>
        <p:spPr>
          <a:xfrm>
            <a:off x="1213620" y="2025305"/>
            <a:ext cx="2706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98" name="Google Shape;1398;p88"/>
          <p:cNvCxnSpPr>
            <a:stCxn id="1393" idx="2"/>
          </p:cNvCxnSpPr>
          <p:nvPr/>
        </p:nvCxnSpPr>
        <p:spPr>
          <a:xfrm flipH="1">
            <a:off x="1986040" y="1822395"/>
            <a:ext cx="511800" cy="27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99" name="Google Shape;1399;p88"/>
          <p:cNvCxnSpPr/>
          <p:nvPr/>
        </p:nvCxnSpPr>
        <p:spPr>
          <a:xfrm flipH="1">
            <a:off x="2606730" y="1473835"/>
            <a:ext cx="719400" cy="603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0" name="Google Shape;1400;p88"/>
          <p:cNvCxnSpPr>
            <a:stCxn id="1396" idx="0"/>
          </p:cNvCxnSpPr>
          <p:nvPr/>
        </p:nvCxnSpPr>
        <p:spPr>
          <a:xfrm rot="10800000">
            <a:off x="2776660" y="2344920"/>
            <a:ext cx="681300" cy="1282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01" name="Google Shape;1401;p88"/>
          <p:cNvSpPr/>
          <p:nvPr/>
        </p:nvSpPr>
        <p:spPr>
          <a:xfrm>
            <a:off x="4344670" y="165798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2" name="Google Shape;1402;p88"/>
          <p:cNvCxnSpPr/>
          <p:nvPr/>
        </p:nvCxnSpPr>
        <p:spPr>
          <a:xfrm>
            <a:off x="4525645" y="1985010"/>
            <a:ext cx="643200" cy="13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03" name="Google Shape;1403;p88"/>
          <p:cNvSpPr/>
          <p:nvPr/>
        </p:nvSpPr>
        <p:spPr>
          <a:xfrm>
            <a:off x="4407535" y="236791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4" name="Google Shape;1404;p88"/>
          <p:cNvCxnSpPr/>
          <p:nvPr/>
        </p:nvCxnSpPr>
        <p:spPr>
          <a:xfrm flipH="1" rot="10800000">
            <a:off x="4740910" y="2310150"/>
            <a:ext cx="841500" cy="22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05" name="Google Shape;1405;p88"/>
          <p:cNvSpPr/>
          <p:nvPr/>
        </p:nvSpPr>
        <p:spPr>
          <a:xfrm>
            <a:off x="4407535" y="3122930"/>
            <a:ext cx="41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6" name="Google Shape;1406;p88"/>
          <p:cNvCxnSpPr>
            <a:stCxn id="1405" idx="3"/>
          </p:cNvCxnSpPr>
          <p:nvPr/>
        </p:nvCxnSpPr>
        <p:spPr>
          <a:xfrm flipH="1" rot="10800000">
            <a:off x="4827235" y="3280730"/>
            <a:ext cx="279300" cy="1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07" name="Google Shape;1407;p88"/>
          <p:cNvSpPr/>
          <p:nvPr/>
        </p:nvSpPr>
        <p:spPr>
          <a:xfrm>
            <a:off x="948690" y="251777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8" name="Google Shape;1408;p88"/>
          <p:cNvCxnSpPr/>
          <p:nvPr/>
        </p:nvCxnSpPr>
        <p:spPr>
          <a:xfrm flipH="1" rot="10800000">
            <a:off x="1293495" y="2498610"/>
            <a:ext cx="261600" cy="21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09" name="Google Shape;1409;p88"/>
          <p:cNvSpPr/>
          <p:nvPr/>
        </p:nvSpPr>
        <p:spPr>
          <a:xfrm>
            <a:off x="2061845" y="31769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0" name="Google Shape;1410;p88"/>
          <p:cNvCxnSpPr/>
          <p:nvPr/>
        </p:nvCxnSpPr>
        <p:spPr>
          <a:xfrm flipH="1" rot="10800000">
            <a:off x="2282190" y="2885345"/>
            <a:ext cx="217200" cy="28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11" name="Google Shape;141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8355" y="912495"/>
            <a:ext cx="858520" cy="9575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fImage511322115724.png" id="1416" name="Google Shape;141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694" cy="442404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7" name="Google Shape;1417;p8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콜라보  문서관리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211016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문서관리 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문서관리 페이지 화면 설명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418" name="Google Shape;1418;p89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395600"/>
                <a:gridCol w="221932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프로젝트 이름 출력 후 하위 폴더들 출력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하위 폴더 안에 있는 문서들이 출력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문서 클릭 시 오른쪽 오버레이로 상세 보기 출력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New folder를 클릭 시 현재 경로에 새로운 폴더 생성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upload버튼을 이용해 내 pc에 존재하는 파일들을 업로드 할 수 있다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6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파일크기, 타입, 생성날짜를 기준으로 정렬 할 수 있다.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7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파일 출력 형식을 지정(폴더식, 리스트식)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8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스위치 on/off로 상세보기 제어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9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문서 검색 가능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C0C0C"/>
                          </a:solidFill>
                        </a:rPr>
                        <a:t>통합 검색 시 나오는 결과 창</a:t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419" name="Google Shape;1419;p89"/>
          <p:cNvSpPr/>
          <p:nvPr/>
        </p:nvSpPr>
        <p:spPr>
          <a:xfrm>
            <a:off x="721360" y="1038225"/>
            <a:ext cx="659100" cy="2202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89"/>
          <p:cNvSpPr/>
          <p:nvPr/>
        </p:nvSpPr>
        <p:spPr>
          <a:xfrm>
            <a:off x="3556635" y="4546600"/>
            <a:ext cx="330300" cy="3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/temp/fImage240122841478.png" id="1421" name="Google Shape;142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8200" cy="3786506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89"/>
          <p:cNvSpPr/>
          <p:nvPr/>
        </p:nvSpPr>
        <p:spPr>
          <a:xfrm>
            <a:off x="2967990" y="970280"/>
            <a:ext cx="330300" cy="287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89"/>
          <p:cNvSpPr/>
          <p:nvPr/>
        </p:nvSpPr>
        <p:spPr>
          <a:xfrm>
            <a:off x="883920" y="1856104"/>
            <a:ext cx="330300" cy="3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89"/>
          <p:cNvSpPr/>
          <p:nvPr/>
        </p:nvSpPr>
        <p:spPr>
          <a:xfrm>
            <a:off x="2332990" y="1483995"/>
            <a:ext cx="330300" cy="3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/temp/fImage10112859358.png" id="1425" name="Google Shape;1425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58315"/>
            <a:ext cx="865505" cy="3733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89"/>
          <p:cNvSpPr/>
          <p:nvPr/>
        </p:nvSpPr>
        <p:spPr>
          <a:xfrm>
            <a:off x="5168265" y="1761490"/>
            <a:ext cx="971700" cy="2349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7" name="Google Shape;1427;p89"/>
          <p:cNvSpPr/>
          <p:nvPr/>
        </p:nvSpPr>
        <p:spPr>
          <a:xfrm>
            <a:off x="3293110" y="3627120"/>
            <a:ext cx="330300" cy="3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8" name="Google Shape;1428;p89"/>
          <p:cNvCxnSpPr>
            <a:stCxn id="1423" idx="3"/>
          </p:cNvCxnSpPr>
          <p:nvPr/>
        </p:nvCxnSpPr>
        <p:spPr>
          <a:xfrm>
            <a:off x="1214220" y="2025604"/>
            <a:ext cx="271200" cy="16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9" name="Google Shape;1429;p89"/>
          <p:cNvCxnSpPr>
            <a:stCxn id="1424" idx="2"/>
          </p:cNvCxnSpPr>
          <p:nvPr/>
        </p:nvCxnSpPr>
        <p:spPr>
          <a:xfrm flipH="1">
            <a:off x="1985740" y="1822995"/>
            <a:ext cx="512400" cy="27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0" name="Google Shape;1430;p89"/>
          <p:cNvCxnSpPr/>
          <p:nvPr/>
        </p:nvCxnSpPr>
        <p:spPr>
          <a:xfrm flipH="1">
            <a:off x="2606765" y="1473835"/>
            <a:ext cx="720000" cy="60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31" name="Google Shape;1431;p89"/>
          <p:cNvCxnSpPr>
            <a:stCxn id="1427" idx="0"/>
          </p:cNvCxnSpPr>
          <p:nvPr/>
        </p:nvCxnSpPr>
        <p:spPr>
          <a:xfrm rot="10800000">
            <a:off x="2776360" y="2344320"/>
            <a:ext cx="681900" cy="128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2" name="Google Shape;1432;p89"/>
          <p:cNvSpPr/>
          <p:nvPr/>
        </p:nvSpPr>
        <p:spPr>
          <a:xfrm>
            <a:off x="4344670" y="1657985"/>
            <a:ext cx="330300" cy="3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3" name="Google Shape;1433;p89"/>
          <p:cNvCxnSpPr/>
          <p:nvPr/>
        </p:nvCxnSpPr>
        <p:spPr>
          <a:xfrm>
            <a:off x="4525645" y="1985010"/>
            <a:ext cx="643800" cy="1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4" name="Google Shape;1434;p89"/>
          <p:cNvSpPr/>
          <p:nvPr/>
        </p:nvSpPr>
        <p:spPr>
          <a:xfrm>
            <a:off x="4407535" y="2367915"/>
            <a:ext cx="330300" cy="3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5" name="Google Shape;1435;p89"/>
          <p:cNvCxnSpPr/>
          <p:nvPr/>
        </p:nvCxnSpPr>
        <p:spPr>
          <a:xfrm flipH="1" rot="10800000">
            <a:off x="4740910" y="2310185"/>
            <a:ext cx="842100" cy="22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6" name="Google Shape;1436;p89"/>
          <p:cNvSpPr/>
          <p:nvPr/>
        </p:nvSpPr>
        <p:spPr>
          <a:xfrm>
            <a:off x="4407535" y="3122930"/>
            <a:ext cx="420300" cy="3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7" name="Google Shape;1437;p89"/>
          <p:cNvCxnSpPr>
            <a:stCxn id="1436" idx="3"/>
          </p:cNvCxnSpPr>
          <p:nvPr/>
        </p:nvCxnSpPr>
        <p:spPr>
          <a:xfrm flipH="1" rot="10800000">
            <a:off x="4827835" y="3280430"/>
            <a:ext cx="279900" cy="1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38" name="Google Shape;1438;p89"/>
          <p:cNvSpPr/>
          <p:nvPr/>
        </p:nvSpPr>
        <p:spPr>
          <a:xfrm>
            <a:off x="948690" y="2517775"/>
            <a:ext cx="330300" cy="3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9" name="Google Shape;1439;p89"/>
          <p:cNvCxnSpPr/>
          <p:nvPr/>
        </p:nvCxnSpPr>
        <p:spPr>
          <a:xfrm flipH="1" rot="10800000">
            <a:off x="1293495" y="2498645"/>
            <a:ext cx="262200" cy="21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0" name="Google Shape;1440;p89"/>
          <p:cNvSpPr/>
          <p:nvPr/>
        </p:nvSpPr>
        <p:spPr>
          <a:xfrm>
            <a:off x="2061844" y="3176905"/>
            <a:ext cx="330300" cy="33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1" name="Google Shape;1441;p89"/>
          <p:cNvCxnSpPr/>
          <p:nvPr/>
        </p:nvCxnSpPr>
        <p:spPr>
          <a:xfrm flipH="1" rot="10800000">
            <a:off x="2282190" y="2885380"/>
            <a:ext cx="217800" cy="28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/temp/fImage41203036962.png" id="1442" name="Google Shape;1442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48355" y="912495"/>
            <a:ext cx="859155" cy="9582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7" name="Google Shape;144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48" name="Google Shape;1448;p9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콜라보  문서관리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211016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문서관리 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문서관리 페이지 화면 설명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449" name="Google Shape;1449;p90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새로운 폴더 생성 하면 new folder 폴더가 생성되다.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새로운 폴더 생성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450" name="Google Shape;1450;p90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90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2" name="Google Shape;145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90"/>
          <p:cNvSpPr/>
          <p:nvPr/>
        </p:nvSpPr>
        <p:spPr>
          <a:xfrm>
            <a:off x="883920" y="185610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4" name="Google Shape;1454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58315"/>
            <a:ext cx="864870" cy="372745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0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6" name="Google Shape;1456;p90"/>
          <p:cNvCxnSpPr>
            <a:stCxn id="1453" idx="3"/>
          </p:cNvCxnSpPr>
          <p:nvPr/>
        </p:nvCxnSpPr>
        <p:spPr>
          <a:xfrm>
            <a:off x="1213620" y="2025305"/>
            <a:ext cx="2706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57" name="Google Shape;1457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2080" y="2333625"/>
            <a:ext cx="3326131" cy="22155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2" name="Google Shape;146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63" name="Google Shape;1463;p9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콜라보  문서관리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211016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문서관리 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문서관리 페이지 화면 설명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464" name="Google Shape;1464;p91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upload클릭 시 문서 선택 창 출력된다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선택 후 Done을 눌러 업로드 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현재 폴더에 문서가 업로드 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 업로드 하는 방식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465" name="Google Shape;1465;p91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91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7" name="Google Shape;1467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91"/>
          <p:cNvSpPr/>
          <p:nvPr/>
        </p:nvSpPr>
        <p:spPr>
          <a:xfrm>
            <a:off x="991870" y="17932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9" name="Google Shape;1469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58315"/>
            <a:ext cx="864870" cy="372745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91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1" name="Google Shape;1471;p91"/>
          <p:cNvCxnSpPr>
            <a:stCxn id="1468" idx="3"/>
          </p:cNvCxnSpPr>
          <p:nvPr/>
        </p:nvCxnSpPr>
        <p:spPr>
          <a:xfrm>
            <a:off x="1321570" y="1962440"/>
            <a:ext cx="594300" cy="15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72" name="Google Shape;1472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8695" y="2288540"/>
            <a:ext cx="2741930" cy="14154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3" name="Google Shape;1473;p91"/>
          <p:cNvSpPr/>
          <p:nvPr/>
        </p:nvSpPr>
        <p:spPr>
          <a:xfrm>
            <a:off x="991870" y="406717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4" name="Google Shape;1474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3505" y="4074160"/>
            <a:ext cx="2698750" cy="12299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5" name="Google Shape;1475;p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8440" y="2209165"/>
            <a:ext cx="2299970" cy="157543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6" name="Google Shape;1476;p91"/>
          <p:cNvSpPr/>
          <p:nvPr/>
        </p:nvSpPr>
        <p:spPr>
          <a:xfrm>
            <a:off x="4020820" y="180213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oogle Shape;1481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2" name="Google Shape;1482;p9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콜라보  문서관리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211016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문서관리 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문서관리 페이지 화면 설명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483" name="Google Shape;1483;p92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문서 출력 형식을 리스트로도 바꿀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 형식 변경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484" name="Google Shape;1484;p92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92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6" name="Google Shape;148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76095"/>
            <a:ext cx="864870" cy="3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92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89" name="Google Shape;1489;p92"/>
          <p:cNvCxnSpPr>
            <a:stCxn id="1490" idx="3"/>
          </p:cNvCxnSpPr>
          <p:nvPr/>
        </p:nvCxnSpPr>
        <p:spPr>
          <a:xfrm>
            <a:off x="1627005" y="1953550"/>
            <a:ext cx="1313100" cy="15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91" name="Google Shape;1491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8440" y="2209165"/>
            <a:ext cx="2299970" cy="157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75410" y="2114550"/>
            <a:ext cx="4683126" cy="202057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92"/>
          <p:cNvSpPr/>
          <p:nvPr/>
        </p:nvSpPr>
        <p:spPr>
          <a:xfrm>
            <a:off x="1297305" y="178435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7" name="Google Shape;1497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" y="1482725"/>
            <a:ext cx="5941059" cy="44234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98" name="Google Shape;1498;p9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콜라보  문서관리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i="0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211016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문서관리 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i="0" lang="ko-KR" sz="1100" u="none" cap="none" strike="noStrike">
                          <a:solidFill>
                            <a:srgbClr val="0C0C0C"/>
                          </a:solidFill>
                        </a:rPr>
                        <a:t>콜라보 문서관리 페이지 화면 설명</a:t>
                      </a:r>
                      <a:endParaRPr b="0" i="0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499" name="Google Shape;1499;p93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{D509FE3F-78C6-4E86-9AC9-4616690E35CA}</a:tableStyleId>
              </a:tblPr>
              <a:tblGrid>
                <a:gridCol w="440700"/>
                <a:gridCol w="2174250"/>
              </a:tblGrid>
              <a:tr h="3505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마우스 우클릭을 이용해 이름을 변경하거나 삭제할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문서 이름 변경, 문서 삭제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1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500" name="Google Shape;1500;p93"/>
          <p:cNvSpPr/>
          <p:nvPr/>
        </p:nvSpPr>
        <p:spPr>
          <a:xfrm>
            <a:off x="721360" y="1038225"/>
            <a:ext cx="658500" cy="2196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93"/>
          <p:cNvSpPr/>
          <p:nvPr/>
        </p:nvSpPr>
        <p:spPr>
          <a:xfrm>
            <a:off x="3556635" y="4546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5420" y="2075180"/>
            <a:ext cx="4647566" cy="3785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370" y="1776095"/>
            <a:ext cx="864870" cy="3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93"/>
          <p:cNvSpPr/>
          <p:nvPr/>
        </p:nvSpPr>
        <p:spPr>
          <a:xfrm>
            <a:off x="5168265" y="1761490"/>
            <a:ext cx="970800" cy="23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5" name="Google Shape;1505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03655" y="1765300"/>
            <a:ext cx="4853940" cy="345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6" name="Google Shape;1506;p93"/>
          <p:cNvCxnSpPr/>
          <p:nvPr/>
        </p:nvCxnSpPr>
        <p:spPr>
          <a:xfrm>
            <a:off x="2295525" y="1807210"/>
            <a:ext cx="788100" cy="89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7" name="Google Shape;1507;p93"/>
          <p:cNvSpPr/>
          <p:nvPr/>
        </p:nvSpPr>
        <p:spPr>
          <a:xfrm>
            <a:off x="1962785" y="16408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605" y="1192530"/>
            <a:ext cx="5987415" cy="50749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3" name="Google Shape;203;p22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프로필 수정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프로필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사이트의 프로필 수정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04" name="Google Shape;204;p22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15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입력 글자를 세어 8자 이내로 입력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20자 이내로 소개글 입력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닉네임,소개글 입력 제한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05" name="Google Shape;205;p22"/>
          <p:cNvSpPr/>
          <p:nvPr/>
        </p:nvSpPr>
        <p:spPr>
          <a:xfrm>
            <a:off x="238125" y="291211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213360" y="369824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721360" y="1038225"/>
            <a:ext cx="657900" cy="219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520700" y="4790440"/>
            <a:ext cx="2832000" cy="720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2" name="Google Shape;1512;p94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히스토리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히스토리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13" name="Google Shape;1513;p94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 리스트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프로젝트와 관련된 모든 히스토리를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 소트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히스토리를 프로젝트 별 또는 진행상태 별로 조회할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 이동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이동 버튼을 클릭하면, 해당 히스토리가 발생한 페이지로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히스토리 리스트를 조회, 정렬,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descr="/temp/image20.png" id="1514" name="Google Shape;151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1115"/>
            <a:ext cx="6400801" cy="5015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5" name="Google Shape;1515;p94"/>
          <p:cNvCxnSpPr/>
          <p:nvPr/>
        </p:nvCxnSpPr>
        <p:spPr>
          <a:xfrm>
            <a:off x="5071745" y="3166110"/>
            <a:ext cx="645300" cy="511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6" name="Google Shape;1516;p94"/>
          <p:cNvCxnSpPr/>
          <p:nvPr/>
        </p:nvCxnSpPr>
        <p:spPr>
          <a:xfrm>
            <a:off x="1891030" y="1705610"/>
            <a:ext cx="1873800" cy="4959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7" name="Google Shape;1517;p94"/>
          <p:cNvSpPr/>
          <p:nvPr/>
        </p:nvSpPr>
        <p:spPr>
          <a:xfrm>
            <a:off x="4907280" y="282829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94"/>
          <p:cNvSpPr/>
          <p:nvPr/>
        </p:nvSpPr>
        <p:spPr>
          <a:xfrm>
            <a:off x="1562100" y="15367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94"/>
          <p:cNvSpPr/>
          <p:nvPr/>
        </p:nvSpPr>
        <p:spPr>
          <a:xfrm>
            <a:off x="1282700" y="2540635"/>
            <a:ext cx="4934700" cy="1939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94"/>
          <p:cNvSpPr/>
          <p:nvPr/>
        </p:nvSpPr>
        <p:spPr>
          <a:xfrm>
            <a:off x="1297305" y="2200910"/>
            <a:ext cx="4934700" cy="243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94"/>
          <p:cNvSpPr/>
          <p:nvPr/>
        </p:nvSpPr>
        <p:spPr>
          <a:xfrm>
            <a:off x="5716270" y="2540635"/>
            <a:ext cx="413400" cy="1649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94"/>
          <p:cNvSpPr/>
          <p:nvPr/>
        </p:nvSpPr>
        <p:spPr>
          <a:xfrm>
            <a:off x="798195" y="20320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3" name="Google Shape;1523;p94"/>
          <p:cNvCxnSpPr/>
          <p:nvPr/>
        </p:nvCxnSpPr>
        <p:spPr>
          <a:xfrm flipH="1" rot="-5400000">
            <a:off x="552410" y="2780070"/>
            <a:ext cx="1141200" cy="3207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emp/fImage40267509452.jpeg" id="1528" name="Google Shape;152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" y="1214120"/>
            <a:ext cx="6167120" cy="45345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29" name="Google Shape;1529;p95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1061725"/>
                <a:gridCol w="1061725"/>
                <a:gridCol w="1061725"/>
                <a:gridCol w="1313825"/>
                <a:gridCol w="810250"/>
                <a:gridCol w="1061725"/>
              </a:tblGrid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ko-KR" sz="1000" u="none" cap="none" strike="noStrike">
                          <a:solidFill>
                            <a:srgbClr val="0C0C0C"/>
                          </a:solidFill>
                        </a:rPr>
                        <a:t>콜라보 프로젝트화면</a:t>
                      </a:r>
                      <a:endParaRPr b="1"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b="1"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220116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마창수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스푼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콜라보 프로젝트 스푼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30" name="Google Shape;1530;p95"/>
          <p:cNvGraphicFramePr/>
          <p:nvPr/>
        </p:nvGraphicFramePr>
        <p:xfrm>
          <a:off x="6443980" y="3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1800"/>
                <a:gridCol w="2183775"/>
              </a:tblGrid>
              <a:tr h="3505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프로젝트 선택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좌측은 옮길 자료가 있는 프로젝트를 선택하고 우측은 자료를 받을 콜라보 프로젝트를 선택한다.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자료 목록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선택한 프로젝트에서 옮길 자료 목록이 출력 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자료 이동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옮길 자료를 선택 후, 이동 버튼을 클릭하면, 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우측으로 이동 되며 drag &amp; drop기능을 이용해 클릭 후 이동 시킬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461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자료를 옮기기 위한 페이지로서 기존 프로젝트에서 진행하던 업무 및 이슈를 콜라보 프로젝트로 이동시켜 이어서 진행 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531" name="Google Shape;1531;p95"/>
          <p:cNvSpPr/>
          <p:nvPr/>
        </p:nvSpPr>
        <p:spPr>
          <a:xfrm>
            <a:off x="4703445" y="340360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95"/>
          <p:cNvSpPr/>
          <p:nvPr/>
        </p:nvSpPr>
        <p:spPr>
          <a:xfrm>
            <a:off x="782955" y="3799840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95"/>
          <p:cNvSpPr/>
          <p:nvPr/>
        </p:nvSpPr>
        <p:spPr>
          <a:xfrm>
            <a:off x="3592830" y="1985645"/>
            <a:ext cx="329700" cy="33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95"/>
          <p:cNvSpPr/>
          <p:nvPr/>
        </p:nvSpPr>
        <p:spPr>
          <a:xfrm>
            <a:off x="1557655" y="2599055"/>
            <a:ext cx="2047200" cy="275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95"/>
          <p:cNvSpPr/>
          <p:nvPr/>
        </p:nvSpPr>
        <p:spPr>
          <a:xfrm>
            <a:off x="1548765" y="2957830"/>
            <a:ext cx="2031300" cy="23655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95"/>
          <p:cNvSpPr/>
          <p:nvPr/>
        </p:nvSpPr>
        <p:spPr>
          <a:xfrm flipH="1" rot="10800000">
            <a:off x="3578860" y="2952855"/>
            <a:ext cx="495300" cy="1106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7" name="Google Shape;1537;p95"/>
          <p:cNvCxnSpPr/>
          <p:nvPr/>
        </p:nvCxnSpPr>
        <p:spPr>
          <a:xfrm flipH="1">
            <a:off x="2991365" y="2141855"/>
            <a:ext cx="602100" cy="6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8" name="Google Shape;1538;p95"/>
          <p:cNvCxnSpPr/>
          <p:nvPr/>
        </p:nvCxnSpPr>
        <p:spPr>
          <a:xfrm rot="10800000">
            <a:off x="3933764" y="2146260"/>
            <a:ext cx="624900" cy="10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9" name="Google Shape;1539;p95"/>
          <p:cNvSpPr/>
          <p:nvPr/>
        </p:nvSpPr>
        <p:spPr>
          <a:xfrm>
            <a:off x="4009389" y="2616835"/>
            <a:ext cx="2047200" cy="275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0" name="Google Shape;1540;p95"/>
          <p:cNvCxnSpPr/>
          <p:nvPr/>
        </p:nvCxnSpPr>
        <p:spPr>
          <a:xfrm>
            <a:off x="2984500" y="2153285"/>
            <a:ext cx="600" cy="448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1" name="Google Shape;1541;p95"/>
          <p:cNvCxnSpPr/>
          <p:nvPr/>
        </p:nvCxnSpPr>
        <p:spPr>
          <a:xfrm>
            <a:off x="4558030" y="2143760"/>
            <a:ext cx="600" cy="462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2" name="Google Shape;1542;p95"/>
          <p:cNvCxnSpPr>
            <a:stCxn id="1532" idx="3"/>
          </p:cNvCxnSpPr>
          <p:nvPr/>
        </p:nvCxnSpPr>
        <p:spPr>
          <a:xfrm flipH="1" rot="10800000">
            <a:off x="1112655" y="3967840"/>
            <a:ext cx="425400" cy="1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3" name="Google Shape;1543;p95"/>
          <p:cNvCxnSpPr>
            <a:stCxn id="1531" idx="1"/>
          </p:cNvCxnSpPr>
          <p:nvPr/>
        </p:nvCxnSpPr>
        <p:spPr>
          <a:xfrm flipH="1">
            <a:off x="4079745" y="3572800"/>
            <a:ext cx="623700" cy="84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8" name="Google Shape;1548;p96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>
                          <a:solidFill>
                            <a:srgbClr val="0C0C0C"/>
                          </a:solidFill>
                        </a:rPr>
                        <a:t>유료 구독</a:t>
                      </a:r>
                      <a:endParaRPr sz="10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20220120</a:t>
                      </a:r>
                      <a:endParaRPr sz="11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김진혁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/app/pricing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유료 결제 서비스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49" name="Google Shape;1549;p96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아래 하단의 아이콘을 클릭하여 결제 페이지로 이동한다.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유료 구독 서비스를 선택할 수 있다.</a:t>
                      </a:r>
                      <a:br>
                        <a:rPr lang="ko-KR" sz="800">
                          <a:solidFill>
                            <a:srgbClr val="0C0C0C"/>
                          </a:solidFill>
                        </a:rPr>
                      </a:b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이용하기 버튼을 클릭하면 결제 페이지가 출력된다.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유료 구독 결제가 가능한 페이지이다.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1550" name="Google Shape;155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4630"/>
            <a:ext cx="6400390" cy="5014636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96"/>
          <p:cNvSpPr/>
          <p:nvPr/>
        </p:nvSpPr>
        <p:spPr>
          <a:xfrm>
            <a:off x="64330" y="5369734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2" name="Google Shape;1552;p96"/>
          <p:cNvPicPr preferRelativeResize="0"/>
          <p:nvPr/>
        </p:nvPicPr>
        <p:blipFill rotWithShape="1">
          <a:blip r:embed="rId4">
            <a:alphaModFix/>
          </a:blip>
          <a:srcRect b="-5108" l="17864" r="0" t="0"/>
          <a:stretch/>
        </p:blipFill>
        <p:spPr>
          <a:xfrm>
            <a:off x="1258525" y="1311800"/>
            <a:ext cx="5053800" cy="501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96"/>
          <p:cNvSpPr/>
          <p:nvPr/>
        </p:nvSpPr>
        <p:spPr>
          <a:xfrm>
            <a:off x="1318375" y="1311798"/>
            <a:ext cx="4932300" cy="32223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96"/>
          <p:cNvSpPr/>
          <p:nvPr/>
        </p:nvSpPr>
        <p:spPr>
          <a:xfrm>
            <a:off x="924301" y="1101300"/>
            <a:ext cx="3291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96"/>
          <p:cNvSpPr/>
          <p:nvPr/>
        </p:nvSpPr>
        <p:spPr>
          <a:xfrm>
            <a:off x="348175" y="5789225"/>
            <a:ext cx="221100" cy="230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7775"/>
            <a:ext cx="6372174" cy="5989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1" name="Google Shape;1561;p97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채팅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20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김진혁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 /app/chat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채팅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 화면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62" name="Google Shape;1562;p97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채팅 채널을 생성할 수 있다.</a:t>
                      </a:r>
                      <a:br>
                        <a:rPr lang="ko-KR" sz="800">
                          <a:solidFill>
                            <a:srgbClr val="0C0C0C"/>
                          </a:solidFill>
                        </a:rPr>
                      </a:b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채널이란 그룹 채팅방 개념과 동일하다.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다이랙트 채팅을 생성할 수 있다.</a:t>
                      </a:r>
                      <a:br>
                        <a:rPr lang="ko-KR" sz="800">
                          <a:solidFill>
                            <a:srgbClr val="0C0C0C"/>
                          </a:solidFill>
                        </a:rPr>
                      </a:b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다이랙트 채팅이란 1:1 채팅을 의미한다.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채팅 입력과 내용이 출력되며, 채팅 내용을 검색하거나, 파일 업로드가 가능하다.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채팅 페이지이다. 좌측에서는 그룹 채팅을 위한 채팅 채널 생성과, 개인 채팅을 위한 다이랙트 채팅을 생성할 수 있다. 우측에서는 채팅 내용과 내용 검색바, 파일 업로드 버튼이 있다.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563" name="Google Shape;1563;p97"/>
          <p:cNvSpPr/>
          <p:nvPr/>
        </p:nvSpPr>
        <p:spPr>
          <a:xfrm>
            <a:off x="994890" y="106315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4" name="Google Shape;156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1000" y="1420475"/>
            <a:ext cx="5149025" cy="543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97"/>
          <p:cNvSpPr/>
          <p:nvPr/>
        </p:nvSpPr>
        <p:spPr>
          <a:xfrm>
            <a:off x="509095" y="214812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97"/>
          <p:cNvSpPr/>
          <p:nvPr/>
        </p:nvSpPr>
        <p:spPr>
          <a:xfrm>
            <a:off x="3582150" y="1420475"/>
            <a:ext cx="2748000" cy="5380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97"/>
          <p:cNvSpPr/>
          <p:nvPr/>
        </p:nvSpPr>
        <p:spPr>
          <a:xfrm>
            <a:off x="2857265" y="356619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97"/>
          <p:cNvSpPr/>
          <p:nvPr/>
        </p:nvSpPr>
        <p:spPr>
          <a:xfrm>
            <a:off x="1181000" y="1551850"/>
            <a:ext cx="2308800" cy="634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9" name="Google Shape;1569;p97"/>
          <p:cNvCxnSpPr>
            <a:stCxn id="1563" idx="3"/>
            <a:endCxn id="1568" idx="0"/>
          </p:cNvCxnSpPr>
          <p:nvPr/>
        </p:nvCxnSpPr>
        <p:spPr>
          <a:xfrm>
            <a:off x="1323690" y="1232055"/>
            <a:ext cx="1011600" cy="3198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70" name="Google Shape;1570;p97"/>
          <p:cNvSpPr/>
          <p:nvPr/>
        </p:nvSpPr>
        <p:spPr>
          <a:xfrm>
            <a:off x="1181000" y="2369575"/>
            <a:ext cx="2308800" cy="634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1" name="Google Shape;1571;p97"/>
          <p:cNvCxnSpPr>
            <a:stCxn id="1565" idx="2"/>
            <a:endCxn id="1570" idx="1"/>
          </p:cNvCxnSpPr>
          <p:nvPr/>
        </p:nvCxnSpPr>
        <p:spPr>
          <a:xfrm flipH="1" rot="-5400000">
            <a:off x="826945" y="2332470"/>
            <a:ext cx="200700" cy="507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72" name="Google Shape;1572;p97"/>
          <p:cNvCxnSpPr>
            <a:stCxn id="1567" idx="2"/>
            <a:endCxn id="1566" idx="1"/>
          </p:cNvCxnSpPr>
          <p:nvPr/>
        </p:nvCxnSpPr>
        <p:spPr>
          <a:xfrm flipH="1" rot="-5400000">
            <a:off x="3198365" y="3727295"/>
            <a:ext cx="207000" cy="5604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73" name="Google Shape;1573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150" y="977601"/>
            <a:ext cx="186942" cy="21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8" name="Google Shape;157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0" y="867775"/>
            <a:ext cx="5980895" cy="6147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79" name="Google Shape;1579;p98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온라인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 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회의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20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김진혁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https://probada-online-meeting.netlify.app/create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온라인 회의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580" name="Google Shape;1580;p98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온라인 회의 제목을 입력하며, 호스트 컨트롤을 단독 or 전체로 설정할 수 있다.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생성버튼을 클릭하면 참가 페이지로 넘어간다.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초대링크를 알고 있다면 해당 초대링크를 검색하여 회의실로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채팅 페이지이다. 좌측에서는 그룹 채팅을 위한 채팅 채널 생성과, 개인 채팅을 위한 다이랙트 채팅을 생성할 수 있다. 우측에서는 채팅 내용과 내용 검색바, 파일 업로드 버튼이 있다.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581" name="Google Shape;1581;p98"/>
          <p:cNvSpPr/>
          <p:nvPr/>
        </p:nvSpPr>
        <p:spPr>
          <a:xfrm>
            <a:off x="673490" y="369218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98"/>
          <p:cNvSpPr/>
          <p:nvPr/>
        </p:nvSpPr>
        <p:spPr>
          <a:xfrm>
            <a:off x="1109275" y="5764925"/>
            <a:ext cx="3854100" cy="1036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98"/>
          <p:cNvSpPr/>
          <p:nvPr/>
        </p:nvSpPr>
        <p:spPr>
          <a:xfrm>
            <a:off x="673490" y="559042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98"/>
          <p:cNvSpPr/>
          <p:nvPr/>
        </p:nvSpPr>
        <p:spPr>
          <a:xfrm>
            <a:off x="994900" y="4045650"/>
            <a:ext cx="4033200" cy="14034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9" name="Google Shape;1589;p99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온라인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 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회의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20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김진혁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https://probada-online-meeting.netlify.app/join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온라인 회의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590" name="Google Shape;15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195700"/>
            <a:ext cx="6199455" cy="4732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91" name="Google Shape;1591;p99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url정보를 보여준다. 해당 url를 검색하면 온라인 회의에 참여할 수 있다.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초대링크를 알고 있다면 해당 초대링크를 검색하여 회의실로 이동할 수 있다.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URL정보를 알려주며, 회의에 참가할 수 있는 페이지이다.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592" name="Google Shape;1592;p99"/>
          <p:cNvSpPr/>
          <p:nvPr/>
        </p:nvSpPr>
        <p:spPr>
          <a:xfrm>
            <a:off x="220065" y="290805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99"/>
          <p:cNvSpPr/>
          <p:nvPr/>
        </p:nvSpPr>
        <p:spPr>
          <a:xfrm>
            <a:off x="1172675" y="4817550"/>
            <a:ext cx="3854100" cy="10362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99"/>
          <p:cNvSpPr/>
          <p:nvPr/>
        </p:nvSpPr>
        <p:spPr>
          <a:xfrm>
            <a:off x="697790" y="537989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99"/>
          <p:cNvSpPr/>
          <p:nvPr/>
        </p:nvSpPr>
        <p:spPr>
          <a:xfrm>
            <a:off x="548875" y="3245850"/>
            <a:ext cx="5167500" cy="15717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9" y="1423751"/>
            <a:ext cx="6314418" cy="40073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1" name="Google Shape;1601;p100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온라인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 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회의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20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김진혁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https://probada-online-meeting.netlify.app/join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온라인 회의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02" name="Google Shape;1602;p100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자신의 화면을 테스트한다.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디바이스를 선택하여 오디오와 마이크를 설정할 수 있고, 온라인 회의 닉네임을 설정하여 입장한다.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3.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비디오와 마이크 음소거를 체크한다.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디바이스 점검 페이지이며, 모든 점검을 끝내고 닉네임을 설정한 다음, “회의 참여하기”버튼을 클릭하면 회의에 참여할 수 있다.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603" name="Google Shape;1603;p100"/>
          <p:cNvSpPr/>
          <p:nvPr/>
        </p:nvSpPr>
        <p:spPr>
          <a:xfrm>
            <a:off x="98615" y="168543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100"/>
          <p:cNvSpPr/>
          <p:nvPr/>
        </p:nvSpPr>
        <p:spPr>
          <a:xfrm>
            <a:off x="3531665" y="168542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100"/>
          <p:cNvSpPr/>
          <p:nvPr/>
        </p:nvSpPr>
        <p:spPr>
          <a:xfrm>
            <a:off x="923040" y="49712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00" y="1320825"/>
            <a:ext cx="6224874" cy="473160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1" name="Google Shape;1611;p10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온라인</a:t>
                      </a: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 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회의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1100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202201</a:t>
                      </a: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20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김진혁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>
                          <a:solidFill>
                            <a:srgbClr val="0C0C0C"/>
                          </a:solidFill>
                        </a:rPr>
                        <a:t>https://probada-online-meeting.netlify.app/{metting-url}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온라인 회의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612" name="Google Shape;1612;p101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90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자신의 화면을 출력한다.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가장 상단 카테고리를 통해 참여자, 채팅, 화면분할, 디바이스 설정 옵션을 선택한다.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3.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좌측부터 순서대로 마이크와 화면 켜기/끄기 및 화면 공유 버튼, 종료하기 버튼을 제공한다.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>
                          <a:solidFill>
                            <a:srgbClr val="0C0C0C"/>
                          </a:solidFill>
                        </a:rPr>
                        <a:t>온라인 회의가 진행되는 페이지이다.</a:t>
                      </a:r>
                      <a:endParaRPr sz="800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613" name="Google Shape;1613;p101"/>
          <p:cNvSpPr/>
          <p:nvPr/>
        </p:nvSpPr>
        <p:spPr>
          <a:xfrm>
            <a:off x="381990" y="168543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101"/>
          <p:cNvSpPr/>
          <p:nvPr/>
        </p:nvSpPr>
        <p:spPr>
          <a:xfrm>
            <a:off x="4713815" y="134762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101"/>
          <p:cNvSpPr/>
          <p:nvPr/>
        </p:nvSpPr>
        <p:spPr>
          <a:xfrm>
            <a:off x="381990" y="541659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/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101"/>
          <p:cNvSpPr/>
          <p:nvPr/>
        </p:nvSpPr>
        <p:spPr>
          <a:xfrm>
            <a:off x="5042625" y="1320825"/>
            <a:ext cx="1329600" cy="43470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01"/>
          <p:cNvSpPr/>
          <p:nvPr/>
        </p:nvSpPr>
        <p:spPr>
          <a:xfrm>
            <a:off x="652700" y="5694625"/>
            <a:ext cx="3031500" cy="3378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075" y="1006475"/>
            <a:ext cx="5805806" cy="5559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4" name="Google Shape;214;p23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{C9A077C0-5689-498A-9DAD-4284E4FA09C5}</a:tableStyleId>
              </a:tblPr>
              <a:tblGrid>
                <a:gridCol w="1062025"/>
                <a:gridCol w="1062025"/>
                <a:gridCol w="1062025"/>
                <a:gridCol w="1313900"/>
                <a:gridCol w="810175"/>
                <a:gridCol w="1062025"/>
              </a:tblGrid>
              <a:tr h="288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Page Title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프로필 수정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ID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chemeClr val="dk1"/>
                          </a:solidFill>
                        </a:rPr>
                        <a:t>SS-RC-01-00-01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75"/>
                        <a:buFont typeface="Malgun Gothic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Date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211012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Author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C0C0C"/>
                          </a:solidFill>
                        </a:rPr>
                        <a:t>석기현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Screen Path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7F7F7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프로필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 hMerge="1"/>
                <a:tc hMerge="1"/>
              </a:tr>
              <a:tr h="2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100" u="none" cap="none" strike="noStrike">
                          <a:solidFill>
                            <a:srgbClr val="0C0C0C"/>
                          </a:solidFill>
                        </a:rPr>
                        <a:t>Description</a:t>
                      </a:r>
                      <a:endParaRPr b="1"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사이트의 프로필 수정 페이지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15" name="Google Shape;215;p23"/>
          <p:cNvGraphicFramePr/>
          <p:nvPr/>
        </p:nvGraphicFramePr>
        <p:xfrm>
          <a:off x="6443663" y="3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{7C095861-2DBA-4A36-807C-89105B9DDE96}</a:tableStyleId>
              </a:tblPr>
              <a:tblGrid>
                <a:gridCol w="432050"/>
                <a:gridCol w="2183150"/>
              </a:tblGrid>
              <a:tr h="35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Detail Description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1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비밀번호 수정을 클릭 시 수정 창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2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조건에 맞게 입력 후 수정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3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알림설정 클릭 시 알림설정 창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4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스위치를 클릭하여 해당 조건에 맞는 알림 설정 가능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5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회원탈퇴를 클릭 헤 회원 탈퇴 창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6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00"/>
                        <a:buFont typeface="Malgun Gothic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조건에 맞게 입력 후 탈퇴 진행 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7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94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350"/>
                        <a:buFont typeface="Malgun Gothic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5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1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>
                          <a:solidFill>
                            <a:srgbClr val="0C0C0C"/>
                          </a:solidFill>
                        </a:rPr>
                        <a:t>화면 설명</a:t>
                      </a:r>
                      <a:endParaRPr sz="11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7F7F7F"/>
                    </a:solidFill>
                  </a:tcPr>
                </a:tc>
                <a:tc hMerge="1"/>
              </a:tr>
              <a:tr h="1263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C0C0C"/>
                          </a:solidFill>
                        </a:rPr>
                        <a:t>비밀번호 변경, 알림설정, 회원탈퇴 창 출력</a:t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solidFill>
                          <a:srgbClr val="0C0C0C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16" name="Google Shape;216;p23"/>
          <p:cNvSpPr/>
          <p:nvPr/>
        </p:nvSpPr>
        <p:spPr>
          <a:xfrm>
            <a:off x="175260" y="548767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168910" y="5857240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181610" y="624268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855980" y="184721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2899410" y="187261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721360" y="1038225"/>
            <a:ext cx="657900" cy="219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5019675" y="1858645"/>
            <a:ext cx="328800" cy="33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/Users/PC-14/AppData/Roaming/PolarisOffice/ETemp/10852_19373776/image6.png" id="223" name="Google Shape;22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7685" y="2325370"/>
            <a:ext cx="1988185" cy="220725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4" name="Google Shape;224;p23"/>
          <p:cNvCxnSpPr>
            <a:endCxn id="225" idx="2"/>
          </p:cNvCxnSpPr>
          <p:nvPr/>
        </p:nvCxnSpPr>
        <p:spPr>
          <a:xfrm flipH="1" rot="10800000">
            <a:off x="396260" y="4556124"/>
            <a:ext cx="680700" cy="92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6" name="Google Shape;226;p23"/>
          <p:cNvCxnSpPr>
            <a:stCxn id="217" idx="3"/>
            <a:endCxn id="227" idx="2"/>
          </p:cNvCxnSpPr>
          <p:nvPr/>
        </p:nvCxnSpPr>
        <p:spPr>
          <a:xfrm flipH="1" rot="10800000">
            <a:off x="497710" y="4495840"/>
            <a:ext cx="2695500" cy="153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8" name="Google Shape;228;p23"/>
          <p:cNvCxnSpPr>
            <a:endCxn id="223" idx="2"/>
          </p:cNvCxnSpPr>
          <p:nvPr/>
        </p:nvCxnSpPr>
        <p:spPr>
          <a:xfrm flipH="1" rot="10800000">
            <a:off x="506278" y="4532629"/>
            <a:ext cx="4825500" cy="187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9" name="Google Shape;229;p23"/>
          <p:cNvSpPr/>
          <p:nvPr/>
        </p:nvSpPr>
        <p:spPr>
          <a:xfrm>
            <a:off x="610870" y="4305300"/>
            <a:ext cx="2661300" cy="5043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/Users/PC-14/AppData/Roaming/PolarisOffice/ETemp/10852_19373776/image4.png" id="225" name="Google Shape;22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810" y="2303145"/>
            <a:ext cx="1892299" cy="22529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C:/Users/PC-14/AppData/Roaming/PolarisOffice/ETemp/10852_19373776/image5.png" id="227" name="Google Shape;22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29790" y="2362835"/>
            <a:ext cx="2126615" cy="21329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